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755" r:id="rId5"/>
    <p:sldId id="798" r:id="rId6"/>
    <p:sldId id="1088" r:id="rId7"/>
    <p:sldId id="803" r:id="rId8"/>
    <p:sldId id="1101" r:id="rId9"/>
    <p:sldId id="1103" r:id="rId10"/>
    <p:sldId id="1134" r:id="rId11"/>
    <p:sldId id="1135" r:id="rId12"/>
    <p:sldId id="1136" r:id="rId13"/>
    <p:sldId id="1137" r:id="rId14"/>
    <p:sldId id="1138" r:id="rId15"/>
    <p:sldId id="1139" r:id="rId16"/>
    <p:sldId id="1104" r:id="rId17"/>
    <p:sldId id="1105" r:id="rId18"/>
    <p:sldId id="1106" r:id="rId19"/>
    <p:sldId id="1107" r:id="rId20"/>
    <p:sldId id="1108" r:id="rId21"/>
    <p:sldId id="1109" r:id="rId22"/>
    <p:sldId id="1102" r:id="rId23"/>
    <p:sldId id="1118" r:id="rId24"/>
    <p:sldId id="1119" r:id="rId25"/>
    <p:sldId id="1120" r:id="rId26"/>
    <p:sldId id="1121" r:id="rId27"/>
    <p:sldId id="1122" r:id="rId28"/>
    <p:sldId id="1123" r:id="rId29"/>
    <p:sldId id="1124" r:id="rId30"/>
    <p:sldId id="1125" r:id="rId31"/>
    <p:sldId id="1126" r:id="rId32"/>
    <p:sldId id="1127" r:id="rId33"/>
    <p:sldId id="1128" r:id="rId34"/>
    <p:sldId id="1129" r:id="rId35"/>
    <p:sldId id="1130" r:id="rId36"/>
    <p:sldId id="1131" r:id="rId37"/>
    <p:sldId id="1183" r:id="rId38"/>
    <p:sldId id="1132" r:id="rId39"/>
    <p:sldId id="1143" r:id="rId40"/>
    <p:sldId id="1146" r:id="rId41"/>
    <p:sldId id="1147" r:id="rId42"/>
    <p:sldId id="1133" r:id="rId43"/>
    <p:sldId id="1140" r:id="rId44"/>
    <p:sldId id="1148" r:id="rId45"/>
    <p:sldId id="1149" r:id="rId46"/>
    <p:sldId id="1150" r:id="rId47"/>
    <p:sldId id="1151" r:id="rId48"/>
    <p:sldId id="1152" r:id="rId49"/>
    <p:sldId id="1153" r:id="rId50"/>
    <p:sldId id="1154" r:id="rId51"/>
    <p:sldId id="1155" r:id="rId52"/>
    <p:sldId id="1156" r:id="rId53"/>
    <p:sldId id="1157" r:id="rId54"/>
    <p:sldId id="1158" r:id="rId55"/>
    <p:sldId id="1141" r:id="rId56"/>
    <p:sldId id="711" r:id="rId57"/>
    <p:sldId id="1142" r:id="rId58"/>
    <p:sldId id="1144" r:id="rId59"/>
    <p:sldId id="746" r:id="rId6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755"/>
            <p14:sldId id="798"/>
            <p14:sldId id="1088"/>
            <p14:sldId id="803"/>
            <p14:sldId id="1101"/>
            <p14:sldId id="1103"/>
            <p14:sldId id="1134"/>
            <p14:sldId id="1135"/>
            <p14:sldId id="1136"/>
            <p14:sldId id="1137"/>
            <p14:sldId id="1138"/>
            <p14:sldId id="1139"/>
            <p14:sldId id="1104"/>
            <p14:sldId id="1105"/>
            <p14:sldId id="1106"/>
            <p14:sldId id="1107"/>
            <p14:sldId id="1108"/>
            <p14:sldId id="1109"/>
            <p14:sldId id="1102"/>
            <p14:sldId id="1118"/>
            <p14:sldId id="1119"/>
            <p14:sldId id="1120"/>
            <p14:sldId id="1121"/>
            <p14:sldId id="1122"/>
            <p14:sldId id="1123"/>
            <p14:sldId id="1124"/>
            <p14:sldId id="1125"/>
            <p14:sldId id="1126"/>
            <p14:sldId id="1127"/>
            <p14:sldId id="1128"/>
            <p14:sldId id="1129"/>
            <p14:sldId id="1130"/>
            <p14:sldId id="1131"/>
            <p14:sldId id="1183"/>
            <p14:sldId id="1132"/>
            <p14:sldId id="1143"/>
            <p14:sldId id="1146"/>
            <p14:sldId id="1147"/>
            <p14:sldId id="1133"/>
            <p14:sldId id="1140"/>
            <p14:sldId id="1148"/>
            <p14:sldId id="1149"/>
            <p14:sldId id="1150"/>
            <p14:sldId id="1151"/>
            <p14:sldId id="1152"/>
            <p14:sldId id="1153"/>
            <p14:sldId id="1154"/>
            <p14:sldId id="1155"/>
            <p14:sldId id="1156"/>
            <p14:sldId id="1157"/>
            <p14:sldId id="1158"/>
            <p14:sldId id="1141"/>
            <p14:sldId id="711"/>
            <p14:sldId id="1142"/>
            <p14:sldId id="1144"/>
            <p14:sldId id="746"/>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690" y="77"/>
      </p:cViewPr>
      <p:guideLst>
        <p:guide orient="horz" pos="2313"/>
        <p:guide pos="287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比例</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Lbls>
            <c:dLbl>
              <c:idx val="0"/>
              <c:layout>
                <c:manualLayout>
                  <c:x val="0.116456715039187"/>
                  <c:y val="-0.054040853724748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spc="0" baseline="0">
                      <a:solidFill>
                        <a:schemeClr val="accent1"/>
                      </a:solidFill>
                      <a:latin typeface="幼圆" panose="02010509060101010101" charset="-122"/>
                      <a:ea typeface="幼圆" panose="02010509060101010101" charset="-122"/>
                      <a:cs typeface="幼圆" panose="02010509060101010101" charset="-122"/>
                      <a:sym typeface="幼圆" panose="02010509060101010101" charset="-122"/>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spc="0" baseline="0">
                      <a:solidFill>
                        <a:schemeClr val="accent2"/>
                      </a:solidFill>
                      <a:latin typeface="幼圆" panose="02010509060101010101" charset="-122"/>
                      <a:ea typeface="幼圆" panose="02010509060101010101" charset="-122"/>
                      <a:cs typeface="幼圆" panose="02010509060101010101" charset="-122"/>
                      <a:sym typeface="幼圆" panose="02010509060101010101" charset="-122"/>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800" b="1" i="0" u="none" strike="noStrike" kern="1200" spc="0" baseline="0">
                    <a:solidFill>
                      <a:schemeClr val="accent1"/>
                    </a:solidFill>
                    <a:latin typeface="幼圆" panose="02010509060101010101" charset="-122"/>
                    <a:ea typeface="幼圆" panose="02010509060101010101" charset="-122"/>
                    <a:cs typeface="幼圆" panose="02010509060101010101" charset="-122"/>
                    <a:sym typeface="幼圆" panose="02010509060101010101" charset="-122"/>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工作表1!$A$2:$A$3</c:f>
              <c:strCache>
                <c:ptCount val="2"/>
                <c:pt idx="0">
                  <c:v>训练集</c:v>
                </c:pt>
                <c:pt idx="1">
                  <c:v>测试集</c:v>
                </c:pt>
              </c:strCache>
            </c:strRef>
          </c:cat>
          <c:val>
            <c:numRef>
              <c:f>工作表1!$B$2:$B$3</c:f>
              <c:numCache>
                <c:formatCode>0%</c:formatCode>
                <c:ptCount val="2"/>
                <c:pt idx="0">
                  <c:v>0.8</c:v>
                </c:pt>
                <c:pt idx="1">
                  <c:v>0.2</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sz="1800">
          <a:latin typeface="幼圆" panose="02010509060101010101" charset="-122"/>
          <a:ea typeface="幼圆" panose="02010509060101010101" charset="-122"/>
          <a:cs typeface="幼圆" panose="02010509060101010101" charset="-122"/>
          <a:sym typeface="幼圆" panose="0201050906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99.8%</a:t>
            </a:r>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99.8%</a:t>
            </a:r>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99.8%</a:t>
            </a:r>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前面的内容是关于计算机如何看到图像。那么，计算机怎么看懂图像呢？也就是计算机能够从图像中推理得到什么呢？</a:t>
            </a:r>
            <a:endParaRPr kumimoji="1" lang="en-US" altLang="zh-CN" dirty="0" smtClean="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如果在验证集上的错误率不再下降，就停止迭代。</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如果在验证集上的错误率不再下降，就停止迭代。</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拉特马赫</a:t>
            </a:r>
            <a:r>
              <a:rPr lang="en-US" altLang="zh-CN" dirty="0"/>
              <a:t>(</a:t>
            </a:r>
            <a:r>
              <a:rPr lang="en-US" altLang="zh-CN" dirty="0" err="1"/>
              <a:t>Rademacher</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01844"/>
        </a:solidFill>
        <a:effectLst/>
      </p:bgPr>
    </p:bg>
    <p:spTree>
      <p:nvGrpSpPr>
        <p:cNvPr id="1" name=""/>
        <p:cNvGrpSpPr/>
        <p:nvPr/>
      </p:nvGrpSpPr>
      <p:grpSpPr>
        <a:xfrm>
          <a:off x="0" y="0"/>
          <a:ext cx="0" cy="0"/>
          <a:chOff x="0" y="0"/>
          <a:chExt cx="0" cy="0"/>
        </a:xfrm>
      </p:grpSpPr>
      <p:sp>
        <p:nvSpPr>
          <p:cNvPr id="4" name="Rectangle 10"/>
          <p:cNvSpPr/>
          <p:nvPr userDrawn="1"/>
        </p:nvSpPr>
        <p:spPr>
          <a:xfrm>
            <a:off x="834390" y="278511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2990" y="3023236"/>
            <a:ext cx="6858000" cy="1514475"/>
          </a:xfrm>
        </p:spPr>
        <p:txBody>
          <a:bodyPr anchor="ctr"/>
          <a:lstStyle>
            <a:lvl1pPr algn="ctr">
              <a:defRPr sz="4000">
                <a:solidFill>
                  <a:schemeClr val="bg1"/>
                </a:solidFill>
                <a:latin typeface="微软雅黑" panose="020B0503020204020204" pitchFamily="34" charset="-122"/>
                <a:ea typeface="微软雅黑" panose="020B0503020204020204" pitchFamily="34" charset="-122"/>
              </a:defRPr>
            </a:lvl1pPr>
          </a:lstStyle>
          <a:p>
            <a:endParaRPr lang="en-US" dirty="0"/>
          </a:p>
        </p:txBody>
      </p:sp>
      <p:pic>
        <p:nvPicPr>
          <p:cNvPr id="2" name="图片 1" descr="nndl"/>
          <p:cNvPicPr>
            <a:picLocks noChangeAspect="1"/>
          </p:cNvPicPr>
          <p:nvPr userDrawn="1"/>
        </p:nvPicPr>
        <p:blipFill>
          <a:blip r:embed="rId2"/>
          <a:stretch>
            <a:fillRect/>
          </a:stretch>
        </p:blipFill>
        <p:spPr>
          <a:xfrm>
            <a:off x="2221865" y="1603375"/>
            <a:ext cx="4700270" cy="1089660"/>
          </a:xfrm>
          <a:prstGeom prst="rect">
            <a:avLst/>
          </a:prstGeom>
        </p:spPr>
      </p:pic>
      <p:pic>
        <p:nvPicPr>
          <p:cNvPr id="3" name="图片 2" descr="gaofei"/>
          <p:cNvPicPr>
            <a:picLocks noChangeAspect="1"/>
          </p:cNvPicPr>
          <p:nvPr userDrawn="1"/>
        </p:nvPicPr>
        <p:blipFill>
          <a:blip r:embed="rId3"/>
          <a:stretch>
            <a:fillRect/>
          </a:stretch>
        </p:blipFill>
        <p:spPr>
          <a:xfrm>
            <a:off x="2666365" y="4812030"/>
            <a:ext cx="3651250" cy="1390015"/>
          </a:xfrm>
          <a:prstGeom prst="rect">
            <a:avLst/>
          </a:prstGeom>
        </p:spPr>
      </p:pic>
      <p:pic>
        <p:nvPicPr>
          <p:cNvPr id="14" name="图片 13" descr="脑部 (5)"/>
          <p:cNvPicPr>
            <a:picLocks noChangeAspect="1"/>
          </p:cNvPicPr>
          <p:nvPr userDrawn="1"/>
        </p:nvPicPr>
        <p:blipFill>
          <a:blip r:embed="rId4"/>
          <a:stretch>
            <a:fillRect/>
          </a:stretch>
        </p:blipFill>
        <p:spPr>
          <a:xfrm>
            <a:off x="3949700" y="332105"/>
            <a:ext cx="1085215" cy="10852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4">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rgbClr val="FFC000"/>
                </a:solidFill>
                <a:latin typeface="微软雅黑" panose="020B0503020204020204" pitchFamily="34" charset="-122"/>
                <a:ea typeface="微软雅黑" panose="020B0503020204020204" pitchFamily="34" charset="-122"/>
              </a:defRPr>
            </a:lvl1p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末尾幻灯片">
    <p:bg>
      <p:bgPr>
        <a:no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804064" y="1383656"/>
            <a:ext cx="2629693" cy="3783530"/>
            <a:chOff x="-1072086" y="1383656"/>
            <a:chExt cx="3506257" cy="3783530"/>
          </a:xfrm>
        </p:grpSpPr>
        <p:sp>
          <p:nvSpPr>
            <p:cNvPr id="6" name="任意多边形: 形状 5"/>
            <p:cNvSpPr/>
            <p:nvPr userDrawn="1">
              <p:custDataLst>
                <p:tags r:id="rId3"/>
              </p:custDataLst>
            </p:nvPr>
          </p:nvSpPr>
          <p:spPr>
            <a:xfrm rot="17984747">
              <a:off x="-1303972" y="1615542"/>
              <a:ext cx="3534185" cy="3070413"/>
            </a:xfrm>
            <a:custGeom>
              <a:avLst/>
              <a:gdLst>
                <a:gd name="connsiteX0" fmla="*/ 3520181 w 3534185"/>
                <a:gd name="connsiteY0" fmla="*/ 0 h 3070413"/>
                <a:gd name="connsiteX1" fmla="*/ 3522218 w 3534185"/>
                <a:gd name="connsiteY1" fmla="*/ 6560 h 3070413"/>
                <a:gd name="connsiteX2" fmla="*/ 3534185 w 3534185"/>
                <a:gd name="connsiteY2" fmla="*/ 125272 h 3070413"/>
                <a:gd name="connsiteX3" fmla="*/ 3534185 w 3534185"/>
                <a:gd name="connsiteY3" fmla="*/ 2481371 h 3070413"/>
                <a:gd name="connsiteX4" fmla="*/ 2945143 w 3534185"/>
                <a:gd name="connsiteY4" fmla="*/ 3070413 h 3070413"/>
                <a:gd name="connsiteX5" fmla="*/ 589042 w 3534185"/>
                <a:gd name="connsiteY5" fmla="*/ 3070413 h 3070413"/>
                <a:gd name="connsiteX6" fmla="*/ 0 w 3534185"/>
                <a:gd name="connsiteY6" fmla="*/ 2481371 h 3070413"/>
                <a:gd name="connsiteX7" fmla="*/ 0 w 3534185"/>
                <a:gd name="connsiteY7" fmla="*/ 2011605 h 3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185" h="3070413">
                  <a:moveTo>
                    <a:pt x="3520181" y="0"/>
                  </a:moveTo>
                  <a:lnTo>
                    <a:pt x="3522218" y="6560"/>
                  </a:lnTo>
                  <a:cubicBezTo>
                    <a:pt x="3530064" y="44905"/>
                    <a:pt x="3534185" y="84607"/>
                    <a:pt x="3534185" y="125272"/>
                  </a:cubicBezTo>
                  <a:lnTo>
                    <a:pt x="3534185" y="2481371"/>
                  </a:lnTo>
                  <a:cubicBezTo>
                    <a:pt x="3534185" y="2806690"/>
                    <a:pt x="3270462" y="3070413"/>
                    <a:pt x="2945143" y="3070413"/>
                  </a:cubicBezTo>
                  <a:lnTo>
                    <a:pt x="589042" y="3070413"/>
                  </a:lnTo>
                  <a:cubicBezTo>
                    <a:pt x="263723" y="3070413"/>
                    <a:pt x="0" y="2806690"/>
                    <a:pt x="0" y="2481371"/>
                  </a:cubicBezTo>
                  <a:lnTo>
                    <a:pt x="0" y="2011605"/>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solidFill>
                  <a:schemeClr val="bg1"/>
                </a:solidFill>
              </a:endParaRPr>
            </a:p>
          </p:txBody>
        </p:sp>
        <p:sp>
          <p:nvSpPr>
            <p:cNvPr id="7" name="任意多边形: 形状 6"/>
            <p:cNvSpPr/>
            <p:nvPr userDrawn="1">
              <p:custDataLst>
                <p:tags r:id="rId4"/>
              </p:custDataLst>
            </p:nvPr>
          </p:nvSpPr>
          <p:spPr>
            <a:xfrm rot="1824759">
              <a:off x="-950925" y="1690816"/>
              <a:ext cx="3385096" cy="3476370"/>
            </a:xfrm>
            <a:custGeom>
              <a:avLst/>
              <a:gdLst>
                <a:gd name="connsiteX0" fmla="*/ 164178 w 3385096"/>
                <a:gd name="connsiteY0" fmla="*/ 98954 h 3476370"/>
                <a:gd name="connsiteX1" fmla="*/ 488130 w 3385096"/>
                <a:gd name="connsiteY1" fmla="*/ 0 h 3476370"/>
                <a:gd name="connsiteX2" fmla="*/ 2805689 w 3385096"/>
                <a:gd name="connsiteY2" fmla="*/ 0 h 3476370"/>
                <a:gd name="connsiteX3" fmla="*/ 3385096 w 3385096"/>
                <a:gd name="connsiteY3" fmla="*/ 579407 h 3476370"/>
                <a:gd name="connsiteX4" fmla="*/ 3385096 w 3385096"/>
                <a:gd name="connsiteY4" fmla="*/ 2896963 h 3476370"/>
                <a:gd name="connsiteX5" fmla="*/ 2805689 w 3385096"/>
                <a:gd name="connsiteY5" fmla="*/ 3476370 h 3476370"/>
                <a:gd name="connsiteX6" fmla="*/ 1882354 w 3385096"/>
                <a:gd name="connsiteY6" fmla="*/ 3476370 h 3476370"/>
                <a:gd name="connsiteX7" fmla="*/ 0 w 3385096"/>
                <a:gd name="connsiteY7" fmla="*/ 269598 h 3476370"/>
                <a:gd name="connsiteX8" fmla="*/ 7677 w 3385096"/>
                <a:gd name="connsiteY8" fmla="*/ 255455 h 3476370"/>
                <a:gd name="connsiteX9" fmla="*/ 164178 w 3385096"/>
                <a:gd name="connsiteY9" fmla="*/ 98954 h 347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5096" h="3476370">
                  <a:moveTo>
                    <a:pt x="164178" y="98954"/>
                  </a:moveTo>
                  <a:cubicBezTo>
                    <a:pt x="256652" y="36479"/>
                    <a:pt x="368131" y="0"/>
                    <a:pt x="488130" y="0"/>
                  </a:cubicBezTo>
                  <a:lnTo>
                    <a:pt x="2805689" y="0"/>
                  </a:lnTo>
                  <a:cubicBezTo>
                    <a:pt x="3125687" y="0"/>
                    <a:pt x="3385096" y="259409"/>
                    <a:pt x="3385096" y="579407"/>
                  </a:cubicBezTo>
                  <a:lnTo>
                    <a:pt x="3385096" y="2896963"/>
                  </a:lnTo>
                  <a:cubicBezTo>
                    <a:pt x="3385096" y="3216961"/>
                    <a:pt x="3125687" y="3476370"/>
                    <a:pt x="2805689" y="3476370"/>
                  </a:cubicBezTo>
                  <a:lnTo>
                    <a:pt x="1882354" y="3476370"/>
                  </a:lnTo>
                  <a:lnTo>
                    <a:pt x="0" y="269598"/>
                  </a:lnTo>
                  <a:lnTo>
                    <a:pt x="7677" y="255455"/>
                  </a:lnTo>
                  <a:cubicBezTo>
                    <a:pt x="49326" y="193806"/>
                    <a:pt x="102529" y="140603"/>
                    <a:pt x="164178" y="98954"/>
                  </a:cubicBezTo>
                  <a:close/>
                </a:path>
              </a:pathLst>
            </a:cu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solidFill>
                  <a:schemeClr val="bg1"/>
                </a:solidFill>
              </a:endParaRPr>
            </a:p>
          </p:txBody>
        </p:sp>
      </p:grpSp>
      <p:sp>
        <p:nvSpPr>
          <p:cNvPr id="8" name="标题 1"/>
          <p:cNvSpPr>
            <a:spLocks noGrp="1"/>
          </p:cNvSpPr>
          <p:nvPr userDrawn="1">
            <p:custDataLst>
              <p:tags r:id="rId5"/>
            </p:custDataLst>
          </p:nvPr>
        </p:nvSpPr>
        <p:spPr>
          <a:xfrm>
            <a:off x="139541" y="2379980"/>
            <a:ext cx="1366838" cy="1200150"/>
          </a:xfrm>
          <a:prstGeom prst="rect">
            <a:avLst/>
          </a:prstGeom>
        </p:spPr>
        <p:txBody>
          <a:bodyPr vert="horz" lIns="67500" tIns="35100" rIns="67500" bIns="0" rtlCol="0" anchor="b" anchorCtr="0">
            <a:normAutofit fontScale="70000"/>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2"/>
                </a:solidFill>
                <a:uFillTx/>
                <a:latin typeface="Arial" panose="020B0604020202020204" pitchFamily="34" charset="0"/>
                <a:ea typeface="汉仪旗黑-85S" panose="00020600040101010101" pitchFamily="18" charset="-122"/>
                <a:cs typeface="+mj-cs"/>
                <a:sym typeface="+mn-ea"/>
              </a:defRPr>
            </a:lvl1pPr>
          </a:lstStyle>
          <a:p>
            <a:pPr lvl="0"/>
            <a:r>
              <a:rPr sz="6000" dirty="0">
                <a:solidFill>
                  <a:schemeClr val="bg1"/>
                </a:solidFill>
                <a:sym typeface="+mn-ea"/>
              </a:rPr>
              <a:t>目录</a:t>
            </a:r>
            <a:endParaRPr sz="6000" dirty="0">
              <a:solidFill>
                <a:schemeClr val="bg1"/>
              </a:solidFill>
              <a:sym typeface="+mn-ea"/>
            </a:endParaRPr>
          </a:p>
        </p:txBody>
      </p:sp>
      <p:sp>
        <p:nvSpPr>
          <p:cNvPr id="10" name="文本占位符 9"/>
          <p:cNvSpPr>
            <a:spLocks noGrp="1"/>
          </p:cNvSpPr>
          <p:nvPr>
            <p:ph type="body" idx="1"/>
            <p:custDataLst>
              <p:tags r:id="rId6"/>
            </p:custDataLst>
          </p:nvPr>
        </p:nvSpPr>
        <p:spPr>
          <a:xfrm>
            <a:off x="2537460" y="1286510"/>
            <a:ext cx="5843905" cy="5054600"/>
          </a:xfrm>
          <a:prstGeom prst="rect">
            <a:avLst/>
          </a:prstGeom>
        </p:spPr>
        <p:txBody>
          <a:bodyPr vert="horz" lIns="101600" tIns="0" rIns="82550" bIns="0" rtlCol="0">
            <a:noAutofit/>
          </a:bodyPr>
          <a:lstStyle>
            <a:lvl1pPr>
              <a:lnSpc>
                <a:spcPct val="200000"/>
              </a:lnSpc>
              <a:defRPr sz="3000">
                <a:latin typeface="华文中宋" panose="02010600040101010101" charset="-122"/>
                <a:ea typeface="华文中宋" panose="02010600040101010101" charset="-122"/>
              </a:defRPr>
            </a:lvl1pPr>
            <a:lvl2pPr>
              <a:lnSpc>
                <a:spcPct val="200000"/>
              </a:lnSpc>
              <a:defRPr sz="3000">
                <a:latin typeface="华文中宋" panose="02010600040101010101" charset="-122"/>
                <a:ea typeface="华文中宋" panose="02010600040101010101" charset="-122"/>
              </a:defRPr>
            </a:lvl2pPr>
            <a:lvl3pPr>
              <a:lnSpc>
                <a:spcPct val="200000"/>
              </a:lnSpc>
              <a:defRPr sz="3000">
                <a:latin typeface="华文中宋" panose="02010600040101010101" charset="-122"/>
                <a:ea typeface="华文中宋" panose="02010600040101010101" charset="-122"/>
              </a:defRPr>
            </a:lvl3pPr>
            <a:lvl4pPr>
              <a:lnSpc>
                <a:spcPct val="200000"/>
              </a:lnSpc>
              <a:defRPr sz="3000">
                <a:latin typeface="华文中宋" panose="02010600040101010101" charset="-122"/>
                <a:ea typeface="华文中宋" panose="02010600040101010101" charset="-122"/>
              </a:defRPr>
            </a:lvl4pPr>
            <a:lvl5pPr>
              <a:lnSpc>
                <a:spcPct val="200000"/>
              </a:lnSpc>
              <a:defRPr sz="1800">
                <a:latin typeface="华文中宋" panose="02010600040101010101" charset="-122"/>
                <a:ea typeface="华文中宋" panose="0201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US" dirty="0"/>
          </a:p>
        </p:txBody>
      </p:sp>
      <p:sp>
        <p:nvSpPr>
          <p:cNvPr id="8" name="Content Placeholder 7"/>
          <p:cNvSpPr>
            <a:spLocks noGrp="1"/>
          </p:cNvSpPr>
          <p:nvPr>
            <p:ph sz="quarter" idx="1"/>
          </p:nvPr>
        </p:nvSpPr>
        <p:spPr>
          <a:xfrm>
            <a:off x="107950" y="1058545"/>
            <a:ext cx="8928735" cy="5294630"/>
          </a:xfrm>
        </p:spPr>
        <p:txBody>
          <a:bodyPr/>
          <a:lstStyle>
            <a:lvl1pPr>
              <a:defRPr/>
            </a:lvl1pPr>
            <a:lvl2pPr>
              <a:defRPr/>
            </a:lvl2pPr>
            <a:lvl3pPr>
              <a:defRPr/>
            </a:lvl3pPr>
            <a:lvl4pPr>
              <a:defRPr/>
            </a:lvl4pPr>
            <a:lvl5pP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32" name="Straight Connector 28"/>
          <p:cNvSpPr>
            <a:spLocks noChangeShapeType="1"/>
          </p:cNvSpPr>
          <p:nvPr userDrawn="1"/>
        </p:nvSpPr>
        <p:spPr bwMode="auto">
          <a:xfrm>
            <a:off x="108000" y="960755"/>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108000" y="6515100"/>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18"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Straight Connector 28"/>
          <p:cNvSpPr>
            <a:spLocks noChangeShapeType="1"/>
          </p:cNvSpPr>
          <p:nvPr userDrawn="1"/>
        </p:nvSpPr>
        <p:spPr bwMode="auto">
          <a:xfrm>
            <a:off x="108000" y="960755"/>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 name="Straight Connector 27"/>
          <p:cNvSpPr>
            <a:spLocks noChangeShapeType="1"/>
          </p:cNvSpPr>
          <p:nvPr userDrawn="1"/>
        </p:nvSpPr>
        <p:spPr bwMode="auto">
          <a:xfrm>
            <a:off x="108000" y="6515100"/>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5"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6"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1460" y="46355"/>
            <a:ext cx="8640445" cy="914400"/>
          </a:xfrm>
        </p:spPr>
        <p:txBody>
          <a:bodyPr/>
          <a:lstStyle/>
          <a:p>
            <a:r>
              <a:rPr lang="en-US" dirty="0"/>
              <a:t>Click to edit Master title style</a:t>
            </a:r>
            <a:endParaRPr lang="en-US" dirty="0"/>
          </a:p>
        </p:txBody>
      </p:sp>
      <p:sp>
        <p:nvSpPr>
          <p:cNvPr id="9" name="Content Placeholder 8"/>
          <p:cNvSpPr>
            <a:spLocks noGrp="1"/>
          </p:cNvSpPr>
          <p:nvPr>
            <p:ph sz="quarter" idx="1"/>
          </p:nvPr>
        </p:nvSpPr>
        <p:spPr>
          <a:xfrm>
            <a:off x="252095" y="1127125"/>
            <a:ext cx="4246880" cy="5221605"/>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Content Placeholder 10"/>
          <p:cNvSpPr>
            <a:spLocks noGrp="1"/>
          </p:cNvSpPr>
          <p:nvPr>
            <p:ph sz="quarter" idx="2"/>
          </p:nvPr>
        </p:nvSpPr>
        <p:spPr>
          <a:xfrm>
            <a:off x="4632325" y="1127125"/>
            <a:ext cx="4258945" cy="522224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Straight Connector 28"/>
          <p:cNvSpPr>
            <a:spLocks noChangeShapeType="1"/>
          </p:cNvSpPr>
          <p:nvPr userDrawn="1"/>
        </p:nvSpPr>
        <p:spPr bwMode="auto">
          <a:xfrm>
            <a:off x="252095" y="960755"/>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 name="Straight Connector 27"/>
          <p:cNvSpPr>
            <a:spLocks noChangeShapeType="1"/>
          </p:cNvSpPr>
          <p:nvPr userDrawn="1"/>
        </p:nvSpPr>
        <p:spPr bwMode="auto">
          <a:xfrm>
            <a:off x="252095" y="6515100"/>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5"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6"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1_empty">
    <p:bg>
      <p:bgPr>
        <a:solidFill>
          <a:srgbClr val="001844"/>
        </a:solidFill>
        <a:effectLst/>
      </p:bgPr>
    </p:bg>
    <p:spTree>
      <p:nvGrpSpPr>
        <p:cNvPr id="1" name=""/>
        <p:cNvGrpSpPr/>
        <p:nvPr/>
      </p:nvGrpSpPr>
      <p:grpSpPr>
        <a:xfrm>
          <a:off x="0" y="0"/>
          <a:ext cx="0" cy="0"/>
          <a:chOff x="0" y="0"/>
          <a:chExt cx="0" cy="0"/>
        </a:xfrm>
      </p:grpSpPr>
      <p:grpSp>
        <p:nvGrpSpPr>
          <p:cNvPr id="393" name="组 7"/>
          <p:cNvGrpSpPr/>
          <p:nvPr userDrawn="1"/>
        </p:nvGrpSpPr>
        <p:grpSpPr>
          <a:xfrm>
            <a:off x="501650" y="5925185"/>
            <a:ext cx="8236585" cy="452120"/>
            <a:chOff x="-457882" y="329481"/>
            <a:chExt cx="12966029" cy="712801"/>
          </a:xfrm>
        </p:grpSpPr>
        <p:pic>
          <p:nvPicPr>
            <p:cNvPr id="394"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395" name="图片 394"/>
            <p:cNvPicPr>
              <a:picLocks noChangeAspect="1"/>
            </p:cNvPicPr>
            <p:nvPr userDrawn="1"/>
          </p:nvPicPr>
          <p:blipFill>
            <a:blip r:embed="rId3">
              <a:biLevel thresh="75000"/>
              <a:lum bright="96000"/>
            </a:blip>
            <a:stretch>
              <a:fillRect/>
            </a:stretch>
          </p:blipFill>
          <p:spPr>
            <a:xfrm>
              <a:off x="8804131" y="432580"/>
              <a:ext cx="3704016" cy="506809"/>
            </a:xfrm>
            <a:prstGeom prst="rect">
              <a:avLst/>
            </a:prstGeom>
          </p:spPr>
        </p:pic>
      </p:grpSp>
      <p:grpSp>
        <p:nvGrpSpPr>
          <p:cNvPr id="396" name="组合 29"/>
          <p:cNvGrpSpPr/>
          <p:nvPr userDrawn="1"/>
        </p:nvGrpSpPr>
        <p:grpSpPr>
          <a:xfrm>
            <a:off x="2256155" y="927100"/>
            <a:ext cx="4658360" cy="2688590"/>
            <a:chOff x="1627188" y="850900"/>
            <a:chExt cx="8934450" cy="5156201"/>
          </a:xfrm>
        </p:grpSpPr>
        <p:sp>
          <p:nvSpPr>
            <p:cNvPr id="397"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398"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399"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0"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401"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2"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3"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4"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5"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6"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7"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8"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409"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0"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1"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2"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3"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4"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5"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6"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417"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8"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9"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0"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1"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2"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3"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4"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425"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6"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7"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8"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9"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0"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1"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2"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433"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4"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5"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6"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7"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8"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9"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0"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441"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2"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3"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4"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5"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6"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7"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8"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9"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0"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1"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2"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453"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4"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455"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6"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457"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458"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459"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460"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461"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462"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463"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464"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465"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466"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467"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468"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469"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470"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1"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2"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3"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474"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5"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6"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7"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8"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9"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0"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1"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2"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3"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4"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5"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6"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7"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8"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9"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0"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1"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2"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3"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4"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5"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6"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7"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8"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9"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0"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1"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2"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3"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4"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5"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506"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7"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508"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9"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510"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511"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512"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513"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514"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515"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516"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517"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518"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519"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520"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521"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522"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523"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524"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25"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526"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527"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528"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529"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530"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531"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532"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533"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534"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535"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536"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537"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538"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539"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540"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541"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542"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543"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544"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545"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546"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547"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548"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49"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550"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551"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552"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553"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554"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555"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556"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557"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558"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559"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560"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561"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562"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563"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564"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565"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566"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67"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68"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569"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570"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571"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572"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573"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574"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575"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576"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77"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78"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579"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80"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581"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582"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583"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584"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585"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586"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587"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588"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589"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590"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591"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592"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593"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594"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595"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596"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597"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598"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599"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600"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601"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602"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603"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604"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605"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606"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607"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608"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609"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610"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611"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612"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613"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614"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615"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616"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617"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618"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619"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620"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621"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622"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623"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624"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625"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626"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627"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628"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629"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630"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631"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632"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633"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634"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635"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636"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637"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638"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639"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640"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641"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642"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643"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644"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645"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646"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647"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648"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649"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650"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651"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52"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653"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654"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655"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656"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657"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658"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659"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660"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661"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662"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663"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664"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665"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66"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67"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668"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669"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670"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671"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672"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673"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674"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675"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6"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7"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678"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9"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680"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681"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682"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683"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684"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685"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686"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687"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88"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689"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690"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691"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692"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693"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694"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695"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696"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697"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98"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99"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0"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1"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2"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3"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704"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5"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6"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707"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708"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709"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710"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711"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712"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713"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14"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715"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16"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717"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718"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719"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720"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721"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722"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723"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724"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725"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726"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727"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728"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729"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730"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731"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732"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733"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734"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735"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736"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737"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38"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739"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0"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741"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742"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743"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744"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745"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746"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747"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8"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9"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0"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1"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2"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3"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754"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755"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756"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757"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758"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9"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760"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1"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762"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3"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764"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5"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766" name="组合 765"/>
          <p:cNvGrpSpPr/>
          <p:nvPr userDrawn="1"/>
        </p:nvGrpSpPr>
        <p:grpSpPr>
          <a:xfrm>
            <a:off x="3684270" y="2260600"/>
            <a:ext cx="1664335" cy="723265"/>
            <a:chOff x="2855913" y="-477838"/>
            <a:chExt cx="5757862" cy="2501900"/>
          </a:xfrm>
          <a:solidFill>
            <a:srgbClr val="FCB53C"/>
          </a:solidFill>
        </p:grpSpPr>
        <p:sp>
          <p:nvSpPr>
            <p:cNvPr id="76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773" name="图片 772" descr="nndl"/>
          <p:cNvPicPr>
            <a:picLocks noChangeAspect="1"/>
          </p:cNvPicPr>
          <p:nvPr userDrawn="1"/>
        </p:nvPicPr>
        <p:blipFill>
          <a:blip r:embed="rId4"/>
          <a:stretch>
            <a:fillRect/>
          </a:stretch>
        </p:blipFill>
        <p:spPr>
          <a:xfrm>
            <a:off x="2160270" y="4232910"/>
            <a:ext cx="4919345" cy="1139825"/>
          </a:xfrm>
          <a:prstGeom prst="rect">
            <a:avLst/>
          </a:prstGeom>
        </p:spPr>
      </p:pic>
      <p:pic>
        <p:nvPicPr>
          <p:cNvPr id="14" name="图片 13" descr="脑部 (5)"/>
          <p:cNvPicPr>
            <a:picLocks noChangeAspect="1"/>
          </p:cNvPicPr>
          <p:nvPr userDrawn="1"/>
        </p:nvPicPr>
        <p:blipFill>
          <a:blip r:embed="rId5"/>
          <a:stretch>
            <a:fillRect/>
          </a:stretch>
        </p:blipFill>
        <p:spPr>
          <a:xfrm>
            <a:off x="4136708" y="5753100"/>
            <a:ext cx="795655" cy="79565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108000" y="152400"/>
            <a:ext cx="8928000" cy="71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dirty="0"/>
              <a:t>Click to edit Master title style</a:t>
            </a:r>
            <a:endParaRPr lang="en-US" altLang="zh-CN" dirty="0"/>
          </a:p>
        </p:txBody>
      </p:sp>
      <p:sp>
        <p:nvSpPr>
          <p:cNvPr id="1027" name="Text Placeholder 12"/>
          <p:cNvSpPr>
            <a:spLocks noGrp="1"/>
          </p:cNvSpPr>
          <p:nvPr>
            <p:ph type="body" idx="1"/>
          </p:nvPr>
        </p:nvSpPr>
        <p:spPr bwMode="auto">
          <a:xfrm>
            <a:off x="108000" y="1103630"/>
            <a:ext cx="8928000" cy="531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0" fontAlgn="base" hangingPunct="0">
        <a:spcBef>
          <a:spcPct val="0"/>
        </a:spcBef>
        <a:spcAft>
          <a:spcPct val="0"/>
        </a:spcAft>
        <a:defRPr sz="3200" u="none" strike="noStrike" kern="1200" cap="none" spc="0" normalizeH="0">
          <a:solidFill>
            <a:schemeClr val="tx1"/>
          </a:solidFill>
          <a:uFillTx/>
          <a:latin typeface="Century Schoolbook" panose="02040604050505020304" charset="0"/>
          <a:ea typeface="微软雅黑" panose="020B0503020204020204" pitchFamily="34" charset="-122"/>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lnSpc>
          <a:spcPct val="120000"/>
        </a:lnSpc>
        <a:spcBef>
          <a:spcPts val="450"/>
        </a:spcBef>
        <a:spcAft>
          <a:spcPts val="0"/>
        </a:spcAft>
        <a:buClr>
          <a:srgbClr val="0070C0"/>
        </a:buClr>
        <a:buSzPct val="76000"/>
        <a:buFont typeface="Wingdings 3" panose="05040102010807070707" pitchFamily="18" charset="2"/>
        <a:buChar char=""/>
        <a:defRPr lang="en-US" altLang="zh-CN" sz="2400" b="1" i="0" u="none" strike="noStrike" kern="1200" cap="none" spc="0" normalizeH="0" dirty="0" smtClean="0">
          <a:solidFill>
            <a:srgbClr val="0070C0"/>
          </a:solidFill>
          <a:latin typeface="Century Schoolbook" panose="02040604050505020304" charset="0"/>
          <a:ea typeface="思源宋体" panose="02020400000000000000" charset="-122"/>
          <a:cs typeface="Arial" panose="020B0604020202020204" pitchFamily="34" charset="0"/>
        </a:defRPr>
      </a:lvl1pPr>
      <a:lvl2pPr marL="410845" indent="-205105" algn="l" rtl="0" eaLnBrk="0" fontAlgn="base" hangingPunct="0">
        <a:lnSpc>
          <a:spcPct val="120000"/>
        </a:lnSpc>
        <a:spcBef>
          <a:spcPts val="375"/>
        </a:spcBef>
        <a:spcAft>
          <a:spcPts val="0"/>
        </a:spcAft>
        <a:buClr>
          <a:srgbClr val="C00000"/>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2pPr>
      <a:lvl3pPr marL="616585" indent="-171450" algn="l" rtl="0" eaLnBrk="0" fontAlgn="base" hangingPunct="0">
        <a:lnSpc>
          <a:spcPct val="120000"/>
        </a:lnSpc>
        <a:spcBef>
          <a:spcPts val="375"/>
        </a:spcBef>
        <a:spcAft>
          <a:spcPts val="0"/>
        </a:spcAft>
        <a:buClr>
          <a:srgbClr val="BCBCBC"/>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3pPr>
      <a:lvl4pPr marL="822960" indent="-171450" algn="l" rtl="0" eaLnBrk="0" fontAlgn="base" hangingPunct="0">
        <a:lnSpc>
          <a:spcPct val="120000"/>
        </a:lnSpc>
        <a:spcBef>
          <a:spcPts val="300"/>
        </a:spcBef>
        <a:spcAft>
          <a:spcPts val="0"/>
        </a:spcAft>
        <a:buClr>
          <a:srgbClr val="CF5716"/>
        </a:buClr>
        <a:buSzPct val="70000"/>
        <a:buFont typeface="Wingdings" panose="05000000000000000000" pitchFamily="2" charset="2"/>
        <a:buChar char=""/>
        <a:defRPr sz="18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6.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microsoft.com/office/2007/relationships/hdphoto" Target="../media/image31.wdp"/><Relationship Id="rId2" Type="http://schemas.openxmlformats.org/officeDocument/2006/relationships/image" Target="../media/image30.jpeg"/><Relationship Id="rId1" Type="http://schemas.openxmlformats.org/officeDocument/2006/relationships/chart" Target="../charts/chart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6.xml"/><Relationship Id="rId2" Type="http://schemas.microsoft.com/office/2007/relationships/hdphoto" Target="../media/image31.wdp"/><Relationship Id="rId1" Type="http://schemas.openxmlformats.org/officeDocument/2006/relationships/image" Target="../media/image3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1.png"/><Relationship Id="rId2" Type="http://schemas.openxmlformats.org/officeDocument/2006/relationships/image" Target="../media/image39.jpe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9.jpeg"/><Relationship Id="rId2" Type="http://schemas.openxmlformats.org/officeDocument/2006/relationships/image" Target="../media/image43.png"/><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image" Target="../media/image2.tif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tags" Target="../tags/tag19.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tags" Target="../tags/tag2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4.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image" Target="../media/image8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模型评估与选择</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341630" y="1652905"/>
            <a:ext cx="8460000" cy="4700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342265" y="1623695"/>
            <a:ext cx="8460000" cy="472954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342265" y="1632585"/>
            <a:ext cx="8460000" cy="472027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实践描述：最近邻分类</a:t>
            </a:r>
            <a:endParaRPr dirty="0" smtClean="0"/>
          </a:p>
        </p:txBody>
      </p:sp>
      <p:pic>
        <p:nvPicPr>
          <p:cNvPr id="5" name="图片 4"/>
          <p:cNvPicPr>
            <a:picLocks noChangeAspect="1"/>
          </p:cNvPicPr>
          <p:nvPr/>
        </p:nvPicPr>
        <p:blipFill>
          <a:blip r:embed="rId1"/>
          <a:stretch>
            <a:fillRect/>
          </a:stretch>
        </p:blipFill>
        <p:spPr>
          <a:xfrm>
            <a:off x="341630" y="1609725"/>
            <a:ext cx="8460000" cy="47432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t>图像</a:t>
            </a:r>
            <a:r>
              <a:t>/</a:t>
            </a:r>
            <a:r>
              <a:rPr lang="zh-CN" altLang="en-US"/>
              <a:t>视觉</a:t>
            </a:r>
            <a:r>
              <a:rPr lang="zh-CN" altLang="en-US"/>
              <a:t>特征（</a:t>
            </a:r>
            <a:r>
              <a:t>visual </a:t>
            </a:r>
            <a:r>
              <a:rPr lang="zh-CN" altLang="en-US"/>
              <a:t>features）</a:t>
            </a:r>
            <a:endParaRPr lang="zh-CN" altLang="en-US"/>
          </a:p>
        </p:txBody>
      </p:sp>
      <p:pic>
        <p:nvPicPr>
          <p:cNvPr id="6" name="图片 5"/>
          <p:cNvPicPr>
            <a:picLocks noChangeAspect="1"/>
          </p:cNvPicPr>
          <p:nvPr/>
        </p:nvPicPr>
        <p:blipFill>
          <a:blip r:embed="rId1"/>
          <a:stretch>
            <a:fillRect/>
          </a:stretch>
        </p:blipFill>
        <p:spPr>
          <a:xfrm>
            <a:off x="1137920" y="1650365"/>
            <a:ext cx="6869430" cy="48063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sym typeface="+mn-ea"/>
              </a:rPr>
              <a:t>图像</a:t>
            </a:r>
            <a:r>
              <a:rPr>
                <a:sym typeface="+mn-ea"/>
              </a:rPr>
              <a:t>/</a:t>
            </a:r>
            <a:r>
              <a:rPr lang="zh-CN" altLang="en-US">
                <a:sym typeface="+mn-ea"/>
              </a:rPr>
              <a:t>视觉特征（</a:t>
            </a:r>
            <a:r>
              <a:rPr>
                <a:sym typeface="+mn-ea"/>
              </a:rPr>
              <a:t>visual </a:t>
            </a:r>
            <a:r>
              <a:rPr lang="zh-CN" altLang="en-US">
                <a:sym typeface="+mn-ea"/>
              </a:rPr>
              <a:t>features）</a:t>
            </a:r>
            <a:endParaRPr lang="zh-CN" altLang="en-US"/>
          </a:p>
        </p:txBody>
      </p:sp>
      <p:pic>
        <p:nvPicPr>
          <p:cNvPr id="5" name="图片 4"/>
          <p:cNvPicPr>
            <a:picLocks noChangeAspect="1"/>
          </p:cNvPicPr>
          <p:nvPr/>
        </p:nvPicPr>
        <p:blipFill>
          <a:blip r:embed="rId1"/>
          <a:stretch>
            <a:fillRect/>
          </a:stretch>
        </p:blipFill>
        <p:spPr>
          <a:xfrm>
            <a:off x="1078230" y="1594485"/>
            <a:ext cx="6988175" cy="46932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文本特征</a:t>
            </a:r>
            <a:endParaRPr lang="zh-CN" altLang="en-US"/>
          </a:p>
        </p:txBody>
      </p:sp>
      <p:sp>
        <p:nvSpPr>
          <p:cNvPr id="4" name="内容占位符 3"/>
          <p:cNvSpPr>
            <a:spLocks noGrp="1"/>
          </p:cNvSpPr>
          <p:nvPr>
            <p:ph sz="quarter" idx="1"/>
          </p:nvPr>
        </p:nvSpPr>
        <p:spPr/>
        <p:txBody>
          <a:bodyPr/>
          <a:p>
            <a:pPr lvl="0"/>
            <a:r>
              <a:rPr lang="zh-CN" altLang="en-US"/>
              <a:t>词袋模型（Bag-of-Words，BoW）</a:t>
            </a:r>
            <a:endParaRPr lang="zh-CN" altLang="en-US"/>
          </a:p>
          <a:p>
            <a:pPr lvl="2"/>
            <a:endParaRPr lang="zh-CN" altLang="en-US"/>
          </a:p>
          <a:p>
            <a:pPr lvl="2"/>
            <a:endParaRPr lang="zh-CN" altLang="en-US"/>
          </a:p>
          <a:p>
            <a:pPr lvl="2"/>
            <a:endParaRPr lang="zh-CN" altLang="en-US"/>
          </a:p>
          <a:p>
            <a:pPr lvl="2"/>
            <a:endParaRPr lang="zh-CN" altLang="en-US"/>
          </a:p>
          <a:p>
            <a:pPr lvl="2"/>
            <a:endParaRPr lang="zh-CN" altLang="en-US"/>
          </a:p>
          <a:p>
            <a:pPr lvl="2"/>
            <a:r>
              <a:rPr lang="zh-CN" altLang="en-US">
                <a:solidFill>
                  <a:srgbClr val="C00000"/>
                </a:solidFill>
              </a:rPr>
              <a:t>问题？</a:t>
            </a:r>
            <a:endParaRPr lang="zh-CN" altLang="en-US">
              <a:solidFill>
                <a:srgbClr val="C00000"/>
              </a:solidFill>
            </a:endParaRPr>
          </a:p>
        </p:txBody>
      </p:sp>
      <p:pic>
        <p:nvPicPr>
          <p:cNvPr id="5" name="图片 4"/>
          <p:cNvPicPr>
            <a:picLocks noChangeAspect="1"/>
          </p:cNvPicPr>
          <p:nvPr/>
        </p:nvPicPr>
        <p:blipFill>
          <a:blip r:embed="rId1"/>
          <a:stretch>
            <a:fillRect/>
          </a:stretch>
        </p:blipFill>
        <p:spPr>
          <a:xfrm>
            <a:off x="382270" y="1705610"/>
            <a:ext cx="8380095" cy="1945640"/>
          </a:xfrm>
          <a:prstGeom prst="rect">
            <a:avLst/>
          </a:prstGeom>
        </p:spPr>
      </p:pic>
      <p:pic>
        <p:nvPicPr>
          <p:cNvPr id="8" name="图片 7"/>
          <p:cNvPicPr>
            <a:picLocks noChangeAspect="1"/>
          </p:cNvPicPr>
          <p:nvPr/>
        </p:nvPicPr>
        <p:blipFill>
          <a:blip r:embed="rId2"/>
          <a:stretch>
            <a:fillRect/>
          </a:stretch>
        </p:blipFill>
        <p:spPr>
          <a:xfrm>
            <a:off x="2541905" y="3952240"/>
            <a:ext cx="4061460" cy="2286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文本特征</a:t>
            </a:r>
            <a:endParaRPr lang="zh-CN" altLang="en-US"/>
          </a:p>
        </p:txBody>
      </p:sp>
      <p:sp>
        <p:nvSpPr>
          <p:cNvPr id="4" name="内容占位符 3"/>
          <p:cNvSpPr>
            <a:spLocks noGrp="1"/>
          </p:cNvSpPr>
          <p:nvPr>
            <p:ph sz="quarter" idx="1"/>
          </p:nvPr>
        </p:nvSpPr>
        <p:spPr/>
        <p:txBody>
          <a:bodyPr/>
          <a:p>
            <a:pPr lvl="0"/>
            <a:r>
              <a:rPr lang="zh-CN" altLang="en-US"/>
              <a:t>词袋模型（Bag-of-Words，BoW）</a:t>
            </a:r>
            <a:endParaRPr lang="zh-CN" altLang="en-US"/>
          </a:p>
          <a:p>
            <a:pPr lvl="1"/>
            <a:r>
              <a:rPr lang="zh-CN" altLang="en-US"/>
              <a:t>一元特征</a:t>
            </a:r>
            <a:endParaRPr lang="zh-CN" altLang="en-US"/>
          </a:p>
          <a:p>
            <a:pPr lvl="1"/>
            <a:endParaRPr lang="zh-CN" altLang="en-US"/>
          </a:p>
          <a:p>
            <a:pPr lvl="1"/>
            <a:r>
              <a:rPr lang="zh-CN" altLang="en-US"/>
              <a:t>二元特征（即两个词的组合特征）</a:t>
            </a:r>
            <a:endParaRPr lang="zh-CN" altLang="en-US"/>
          </a:p>
        </p:txBody>
      </p:sp>
      <p:pic>
        <p:nvPicPr>
          <p:cNvPr id="6" name="图片 5"/>
          <p:cNvPicPr>
            <a:picLocks noChangeAspect="1"/>
          </p:cNvPicPr>
          <p:nvPr/>
        </p:nvPicPr>
        <p:blipFill>
          <a:blip r:embed="rId1"/>
          <a:stretch>
            <a:fillRect/>
          </a:stretch>
        </p:blipFill>
        <p:spPr>
          <a:xfrm>
            <a:off x="626745" y="3342005"/>
            <a:ext cx="7889875" cy="1791970"/>
          </a:xfrm>
          <a:prstGeom prst="rect">
            <a:avLst/>
          </a:prstGeom>
        </p:spPr>
      </p:pic>
      <p:pic>
        <p:nvPicPr>
          <p:cNvPr id="2" name="图片 1"/>
          <p:cNvPicPr>
            <a:picLocks noChangeAspect="1"/>
          </p:cNvPicPr>
          <p:nvPr/>
        </p:nvPicPr>
        <p:blipFill>
          <a:blip r:embed="rId2"/>
          <a:stretch>
            <a:fillRect/>
          </a:stretch>
        </p:blipFill>
        <p:spPr>
          <a:xfrm>
            <a:off x="803910" y="5460365"/>
            <a:ext cx="7534910" cy="720090"/>
          </a:xfrm>
          <a:prstGeom prst="rect">
            <a:avLst/>
          </a:prstGeom>
        </p:spPr>
      </p:pic>
      <p:pic>
        <p:nvPicPr>
          <p:cNvPr id="8" name="图片 7"/>
          <p:cNvPicPr>
            <a:picLocks noChangeAspect="1"/>
          </p:cNvPicPr>
          <p:nvPr/>
        </p:nvPicPr>
        <p:blipFill>
          <a:blip r:embed="rId3"/>
          <a:stretch>
            <a:fillRect/>
          </a:stretch>
        </p:blipFill>
        <p:spPr>
          <a:xfrm>
            <a:off x="5448300" y="1058545"/>
            <a:ext cx="3502025" cy="1971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t>视觉词袋模型（Bag-of-</a:t>
            </a:r>
            <a:r>
              <a:rPr>
                <a:sym typeface="+mn-ea"/>
              </a:rPr>
              <a:t>Visual-</a:t>
            </a:r>
            <a:r>
              <a:rPr lang="zh-CN" altLang="en-US"/>
              <a:t>Words</a:t>
            </a:r>
            <a:r>
              <a:t>,</a:t>
            </a:r>
            <a:r>
              <a:rPr lang="zh-CN" altLang="en-US"/>
              <a:t> </a:t>
            </a:r>
            <a:r>
              <a:t>BoVW</a:t>
            </a:r>
            <a:r>
              <a:rPr lang="zh-CN" altLang="en-US"/>
              <a:t>）？</a:t>
            </a:r>
            <a:endParaRPr lang="zh-CN" altLang="en-US"/>
          </a:p>
          <a:p>
            <a:pPr lvl="2"/>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t>视觉词袋模型（</a:t>
            </a:r>
            <a:r>
              <a:rPr lang="zh-CN" altLang="en-US">
                <a:sym typeface="+mn-ea"/>
              </a:rPr>
              <a:t>Bag-of-</a:t>
            </a:r>
            <a:r>
              <a:rPr>
                <a:sym typeface="+mn-ea"/>
              </a:rPr>
              <a:t>Visual-</a:t>
            </a:r>
            <a:r>
              <a:rPr lang="zh-CN" altLang="en-US">
                <a:sym typeface="+mn-ea"/>
              </a:rPr>
              <a:t>Words</a:t>
            </a:r>
            <a:r>
              <a:rPr>
                <a:sym typeface="+mn-ea"/>
              </a:rPr>
              <a:t>,</a:t>
            </a:r>
            <a:r>
              <a:rPr lang="zh-CN" altLang="en-US">
                <a:sym typeface="+mn-ea"/>
              </a:rPr>
              <a:t> </a:t>
            </a:r>
            <a:r>
              <a:rPr>
                <a:sym typeface="+mn-ea"/>
              </a:rPr>
              <a:t>BoVW</a:t>
            </a:r>
            <a:r>
              <a:rPr lang="zh-CN" altLang="en-US"/>
              <a:t>）</a:t>
            </a:r>
            <a:endParaRPr lang="zh-CN" altLang="en-US"/>
          </a:p>
        </p:txBody>
      </p:sp>
      <p:pic>
        <p:nvPicPr>
          <p:cNvPr id="7" name="图片 6"/>
          <p:cNvPicPr>
            <a:picLocks noChangeAspect="1"/>
          </p:cNvPicPr>
          <p:nvPr/>
        </p:nvPicPr>
        <p:blipFill>
          <a:blip r:embed="rId1"/>
          <a:srcRect r="4030"/>
          <a:stretch>
            <a:fillRect/>
          </a:stretch>
        </p:blipFill>
        <p:spPr>
          <a:xfrm>
            <a:off x="194945" y="2338070"/>
            <a:ext cx="8755380" cy="32073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机器学习定义</a:t>
            </a:r>
            <a:endParaRPr lang="zh-CN" altLang="en-US" dirty="0"/>
          </a:p>
        </p:txBody>
      </p:sp>
      <p:sp>
        <p:nvSpPr>
          <p:cNvPr id="3" name="内容占位符 2"/>
          <p:cNvSpPr>
            <a:spLocks noGrp="1"/>
          </p:cNvSpPr>
          <p:nvPr>
            <p:ph sz="quarter" idx="1"/>
          </p:nvPr>
        </p:nvSpPr>
        <p:spPr/>
        <p:txBody>
          <a:bodyPr/>
          <a:lstStyle/>
          <a:p>
            <a:pPr>
              <a:lnSpc>
                <a:spcPct val="150000"/>
              </a:lnSpc>
            </a:pPr>
            <a:r>
              <a:rPr lang="en-US" altLang="zh-CN" sz="2400" dirty="0"/>
              <a:t>Arthur Samuel (1959). Machine Learning:</a:t>
            </a:r>
            <a:endParaRPr lang="en-US" altLang="zh-CN" sz="2400" b="1" dirty="0" smtClean="0"/>
          </a:p>
          <a:p>
            <a:pPr lvl="1">
              <a:lnSpc>
                <a:spcPct val="150000"/>
              </a:lnSpc>
            </a:pPr>
            <a:r>
              <a:rPr lang="en-US" altLang="zh-CN" sz="2000" dirty="0" smtClean="0"/>
              <a:t>Field </a:t>
            </a:r>
            <a:r>
              <a:rPr lang="en-US" altLang="zh-CN" sz="2000" dirty="0"/>
              <a:t>of study that gives computers the ability to learn without being explicitly programmed. </a:t>
            </a:r>
            <a:endParaRPr lang="en-US" altLang="zh-CN" sz="2000" dirty="0"/>
          </a:p>
          <a:p>
            <a:pPr lvl="1">
              <a:lnSpc>
                <a:spcPct val="150000"/>
              </a:lnSpc>
            </a:pPr>
            <a:r>
              <a:rPr lang="zh-CN" altLang="en-US" sz="2000" dirty="0" smtClean="0"/>
              <a:t>一</a:t>
            </a:r>
            <a:r>
              <a:rPr lang="zh-CN" altLang="en-US" sz="2000" dirty="0"/>
              <a:t>种能够赋予机器学习的能力以此让它完成</a:t>
            </a:r>
            <a:r>
              <a:rPr lang="zh-CN" altLang="en-US" sz="2000" dirty="0">
                <a:solidFill>
                  <a:srgbClr val="FF0000"/>
                </a:solidFill>
              </a:rPr>
              <a:t>直接编程无法完成</a:t>
            </a:r>
            <a:r>
              <a:rPr lang="zh-CN" altLang="en-US" sz="2000" dirty="0"/>
              <a:t>的功能的方法</a:t>
            </a:r>
            <a:r>
              <a:rPr lang="zh-CN" altLang="en-US" sz="2000" dirty="0" smtClean="0"/>
              <a:t>。</a:t>
            </a:r>
            <a:endParaRPr lang="zh-CN" altLang="en-US" sz="2000" dirty="0" smtClean="0"/>
          </a:p>
        </p:txBody>
      </p:sp>
      <p:grpSp>
        <p:nvGrpSpPr>
          <p:cNvPr id="4" name="组合 3"/>
          <p:cNvGrpSpPr/>
          <p:nvPr/>
        </p:nvGrpSpPr>
        <p:grpSpPr>
          <a:xfrm>
            <a:off x="818515" y="3938905"/>
            <a:ext cx="7767320" cy="2273300"/>
            <a:chOff x="1303" y="5408"/>
            <a:chExt cx="12232" cy="358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3" y="5408"/>
              <a:ext cx="12233" cy="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C:\Users\Administrator\Downloads\AlphaGo如何工作-卡内基梅隆.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 y="5727"/>
              <a:ext cx="1211" cy="154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p:txBody>
          <a:bodyPr/>
          <a:p>
            <a:r>
              <a:rPr lang="zh-CN" altLang="en-US"/>
              <a:t>模型评估</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1.</a:t>
            </a:r>
            <a:r>
              <a:rPr kumimoji="1" lang="zh-CN" altLang="en-US" dirty="0" smtClean="0"/>
              <a:t> 留出法</a:t>
            </a:r>
            <a:endParaRPr kumimoji="1" lang="en-US" altLang="zh-CN" dirty="0" smtClean="0"/>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15858" y="1766430"/>
            <a:ext cx="8312727" cy="1100931"/>
          </a:xfrm>
          <a:prstGeom prst="rect">
            <a:avLst/>
          </a:prstGeom>
        </p:spPr>
      </p:pic>
      <p:graphicFrame>
        <p:nvGraphicFramePr>
          <p:cNvPr id="7" name="图表 6"/>
          <p:cNvGraphicFramePr/>
          <p:nvPr/>
        </p:nvGraphicFramePr>
        <p:xfrm>
          <a:off x="1958340" y="3282950"/>
          <a:ext cx="4719955" cy="294068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1.</a:t>
            </a:r>
            <a:r>
              <a:rPr kumimoji="1" lang="zh-CN" altLang="en-US" dirty="0" smtClean="0"/>
              <a:t> 留出法</a:t>
            </a:r>
            <a:endParaRPr kumimoji="1" lang="en-US" altLang="zh-CN" dirty="0" smtClean="0"/>
          </a:p>
        </p:txBody>
      </p:sp>
      <p:sp>
        <p:nvSpPr>
          <p:cNvPr id="8" name="矩形 7"/>
          <p:cNvSpPr/>
          <p:nvPr/>
        </p:nvSpPr>
        <p:spPr>
          <a:xfrm>
            <a:off x="1978564" y="5601440"/>
            <a:ext cx="4877435" cy="495300"/>
          </a:xfrm>
          <a:prstGeom prst="rect">
            <a:avLst/>
          </a:prstGeom>
        </p:spPr>
        <p:txBody>
          <a:bodyPr wrap="none">
            <a:spAutoFit/>
          </a:bodyPr>
          <a:lstStyle/>
          <a:p>
            <a:pPr lvl="0" algn="ctr" defTabSz="914400">
              <a:lnSpc>
                <a:spcPct val="125000"/>
              </a:lnSpc>
              <a:spcBef>
                <a:spcPts val="1200"/>
              </a:spcBef>
            </a:pPr>
            <a:r>
              <a:rPr kumimoji="1" lang="zh-CN" altLang="en-US" sz="2100" b="1" dirty="0">
                <a:solidFill>
                  <a:srgbClr val="C00000"/>
                </a:solidFill>
                <a:latin typeface="Bookman Old Style" panose="02050604050505020204" charset="0"/>
                <a:ea typeface="微软雅黑" panose="020B0503020204020204" pitchFamily="34" charset="-122"/>
              </a:rPr>
              <a:t>问题：如何划分训练</a:t>
            </a:r>
            <a:r>
              <a:rPr kumimoji="1" lang="en-US" altLang="zh-CN" sz="2100" b="1" dirty="0">
                <a:solidFill>
                  <a:srgbClr val="C00000"/>
                </a:solidFill>
                <a:latin typeface="Bookman Old Style" panose="02050604050505020204" charset="0"/>
                <a:ea typeface="微软雅黑" panose="020B0503020204020204" pitchFamily="34" charset="-122"/>
              </a:rPr>
              <a:t>/</a:t>
            </a:r>
            <a:r>
              <a:rPr kumimoji="1" lang="zh-CN" altLang="en-US" sz="2100" b="1" dirty="0">
                <a:solidFill>
                  <a:srgbClr val="C00000"/>
                </a:solidFill>
                <a:latin typeface="Bookman Old Style" panose="02050604050505020204" charset="0"/>
                <a:ea typeface="微软雅黑" panose="020B0503020204020204" pitchFamily="34" charset="-122"/>
              </a:rPr>
              <a:t>测试集比较合理？</a:t>
            </a:r>
            <a:endParaRPr kumimoji="1" lang="zh-CN" altLang="en-US" sz="2100" b="1" dirty="0">
              <a:solidFill>
                <a:srgbClr val="C00000"/>
              </a:solidFill>
              <a:latin typeface="Bookman Old Style" panose="02050604050505020204" charset="0"/>
              <a:ea typeface="微软雅黑" panose="020B0503020204020204" pitchFamily="34"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415858" y="1766430"/>
            <a:ext cx="8312727" cy="1100931"/>
          </a:xfrm>
          <a:prstGeom prst="rect">
            <a:avLst/>
          </a:prstGeom>
        </p:spPr>
      </p:pic>
      <p:graphicFrame>
        <p:nvGraphicFramePr>
          <p:cNvPr id="9" name="表格 8"/>
          <p:cNvGraphicFramePr>
            <a:graphicFrameLocks noGrp="1"/>
          </p:cNvGraphicFramePr>
          <p:nvPr>
            <p:custDataLst>
              <p:tags r:id="rId3"/>
            </p:custDataLst>
          </p:nvPr>
        </p:nvGraphicFramePr>
        <p:xfrm>
          <a:off x="1522730" y="3274088"/>
          <a:ext cx="6098540" cy="1414780"/>
        </p:xfrm>
        <a:graphic>
          <a:graphicData uri="http://schemas.openxmlformats.org/drawingml/2006/table">
            <a:tbl>
              <a:tblPr firstRow="1" bandRow="1">
                <a:tableStyleId>{7DF18680-E054-41AD-8BC1-D1AEF772440D}</a:tableStyleId>
              </a:tblPr>
              <a:tblGrid>
                <a:gridCol w="1524635"/>
                <a:gridCol w="1524635"/>
                <a:gridCol w="1524635"/>
                <a:gridCol w="1524635"/>
              </a:tblGrid>
              <a:tr h="353695">
                <a:tc>
                  <a:txBody>
                    <a:bodyPr/>
                    <a:p>
                      <a:pPr algn="ctr"/>
                      <a:endParaRPr lang="zh-CN" altLang="en-US" sz="16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示例个数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正例个数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反例个数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数据集 </a:t>
                      </a:r>
                      <a:r>
                        <a:rPr lang="en-US" altLang="zh-CN" sz="1600" dirty="0" smtClean="0">
                          <a:latin typeface="Bookman Old Style" panose="02050604050505020204" charset="0"/>
                          <a:ea typeface="Bookman Old Style" panose="02050604050505020204" charset="0"/>
                          <a:cs typeface="Bookman Old Style" panose="02050604050505020204" charset="0"/>
                        </a:rPr>
                        <a:t>D</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1000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600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400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训练集 </a:t>
                      </a:r>
                      <a:r>
                        <a:rPr lang="en-US" altLang="zh-CN" sz="1600" dirty="0" smtClean="0">
                          <a:latin typeface="Bookman Old Style" panose="02050604050505020204" charset="0"/>
                          <a:ea typeface="Bookman Old Style" panose="02050604050505020204" charset="0"/>
                          <a:cs typeface="Bookman Old Style" panose="02050604050505020204" charset="0"/>
                        </a:rPr>
                        <a:t>S</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800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sym typeface="+mn-ea"/>
                        </a:rPr>
                        <a: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测试集 </a:t>
                      </a:r>
                      <a:r>
                        <a:rPr lang="en-US" altLang="zh-CN" sz="1600" dirty="0" smtClean="0">
                          <a:latin typeface="Bookman Old Style" panose="02050604050505020204" charset="0"/>
                          <a:ea typeface="Bookman Old Style" panose="02050604050505020204" charset="0"/>
                          <a:cs typeface="Bookman Old Style" panose="02050604050505020204" charset="0"/>
                        </a:rPr>
                        <a:t>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200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sym typeface="+mn-ea"/>
                        </a:rPr>
                        <a: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sym typeface="+mn-ea"/>
                        </a:rPr>
                        <a: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1.</a:t>
            </a:r>
            <a:r>
              <a:rPr kumimoji="1" lang="zh-CN" altLang="en-US" dirty="0" smtClean="0"/>
              <a:t> 留出法</a:t>
            </a:r>
            <a:endParaRPr kumimoji="1" lang="en-US" altLang="zh-CN" dirty="0" smtClean="0"/>
          </a:p>
          <a:p>
            <a:pPr lvl="1"/>
            <a:r>
              <a:rPr kumimoji="1" lang="zh-CN" altLang="en-US" b="1" dirty="0" smtClean="0"/>
              <a:t>分层采样（</a:t>
            </a:r>
            <a:r>
              <a:rPr kumimoji="1" lang="en-US" altLang="zh-CN" b="1" dirty="0" smtClean="0"/>
              <a:t>stratified</a:t>
            </a:r>
            <a:r>
              <a:rPr kumimoji="1" lang="zh-CN" altLang="en-US" b="1" dirty="0" smtClean="0"/>
              <a:t> </a:t>
            </a:r>
            <a:r>
              <a:rPr kumimoji="1" lang="en-US" altLang="zh-CN" b="1" dirty="0" smtClean="0"/>
              <a:t>sampling</a:t>
            </a:r>
            <a:r>
              <a:rPr kumimoji="1" lang="zh-CN" altLang="en-US" b="1" dirty="0" smtClean="0"/>
              <a:t>）</a:t>
            </a:r>
            <a:endParaRPr kumimoji="1" lang="en-US" altLang="zh-CN" dirty="0" smtClean="0"/>
          </a:p>
          <a:p>
            <a:pPr lvl="2"/>
            <a:r>
              <a:rPr kumimoji="1" lang="zh-CN" altLang="en-US" dirty="0" smtClean="0"/>
              <a:t>目的：使得训练</a:t>
            </a:r>
            <a:r>
              <a:rPr kumimoji="1" lang="en-US" altLang="zh-CN" dirty="0" smtClean="0"/>
              <a:t>/</a:t>
            </a:r>
            <a:r>
              <a:rPr kumimoji="1" lang="zh-CN" altLang="en-US" dirty="0" smtClean="0"/>
              <a:t>测试集的划分保持数据分布的一致性，避免因数据划分过程引入额外的偏差而对结果产生影响。</a:t>
            </a:r>
            <a:endParaRPr kumimoji="1" lang="en-US" altLang="zh-CN" dirty="0" smtClean="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smtClean="0"/>
          </a:p>
          <a:p>
            <a:pPr lvl="2"/>
            <a:r>
              <a:rPr kumimoji="1" lang="zh-CN" altLang="en-US" dirty="0" smtClean="0"/>
              <a:t>注意：单次使用留出法得到的估计结果往往不够稳定，因此一般要采用若干次随机划分，重复进行实验评估后取平均值作为留出法的评估结果。</a:t>
            </a:r>
            <a:endParaRPr kumimoji="1" lang="en-US" altLang="zh-CN" dirty="0" smtClean="0"/>
          </a:p>
        </p:txBody>
      </p:sp>
      <p:graphicFrame>
        <p:nvGraphicFramePr>
          <p:cNvPr id="8" name="表格 7"/>
          <p:cNvGraphicFramePr>
            <a:graphicFrameLocks noGrp="1"/>
          </p:cNvGraphicFramePr>
          <p:nvPr>
            <p:custDataLst>
              <p:tags r:id="rId1"/>
            </p:custDataLst>
          </p:nvPr>
        </p:nvGraphicFramePr>
        <p:xfrm>
          <a:off x="1522730" y="3274088"/>
          <a:ext cx="6098540" cy="1414780"/>
        </p:xfrm>
        <a:graphic>
          <a:graphicData uri="http://schemas.openxmlformats.org/drawingml/2006/table">
            <a:tbl>
              <a:tblPr firstRow="1" bandRow="1">
                <a:tableStyleId>{7DF18680-E054-41AD-8BC1-D1AEF772440D}</a:tableStyleId>
              </a:tblPr>
              <a:tblGrid>
                <a:gridCol w="1524635"/>
                <a:gridCol w="1524635"/>
                <a:gridCol w="1524635"/>
                <a:gridCol w="1524635"/>
              </a:tblGrid>
              <a:tr h="353695">
                <a:tc>
                  <a:txBody>
                    <a:bodyPr/>
                    <a:lstStyle/>
                    <a:p>
                      <a:pPr algn="ctr"/>
                      <a:endParaRPr lang="zh-CN" altLang="en-US" sz="16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示例个数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正例个数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反例个数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数据集 </a:t>
                      </a:r>
                      <a:r>
                        <a:rPr lang="en-US" altLang="zh-CN" sz="1600" dirty="0" smtClean="0">
                          <a:latin typeface="Bookman Old Style" panose="02050604050505020204" charset="0"/>
                          <a:ea typeface="Bookman Old Style" panose="02050604050505020204" charset="0"/>
                          <a:cs typeface="Bookman Old Style" panose="02050604050505020204" charset="0"/>
                        </a:rPr>
                        <a:t>D</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1000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600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400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训练集 </a:t>
                      </a:r>
                      <a:r>
                        <a:rPr lang="en-US" altLang="zh-CN" sz="1600" dirty="0" smtClean="0">
                          <a:latin typeface="Bookman Old Style" panose="02050604050505020204" charset="0"/>
                          <a:ea typeface="Bookman Old Style" panose="02050604050505020204" charset="0"/>
                          <a:cs typeface="Bookman Old Style" panose="02050604050505020204" charset="0"/>
                        </a:rPr>
                        <a:t>S</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800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480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320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测试集 </a:t>
                      </a:r>
                      <a:r>
                        <a:rPr lang="en-US" altLang="zh-CN" sz="1600" dirty="0" smtClean="0">
                          <a:latin typeface="Bookman Old Style" panose="02050604050505020204" charset="0"/>
                          <a:ea typeface="Bookman Old Style" panose="02050604050505020204" charset="0"/>
                          <a:cs typeface="Bookman Old Style" panose="02050604050505020204" charset="0"/>
                        </a:rPr>
                        <a:t>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200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120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80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2.</a:t>
            </a:r>
            <a:r>
              <a:rPr kumimoji="1" lang="zh-CN" altLang="en-US" dirty="0" smtClean="0"/>
              <a:t> 交叉验证法 </a:t>
            </a:r>
            <a:r>
              <a:rPr kumimoji="1" lang="en-US" altLang="zh-CN" i="1" dirty="0" smtClean="0"/>
              <a:t>k</a:t>
            </a:r>
            <a:r>
              <a:rPr kumimoji="1" lang="en-US" altLang="zh-CN" dirty="0" smtClean="0"/>
              <a:t>-fold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en-US" altLang="zh-CN" dirty="0" smtClean="0"/>
          </a:p>
          <a:p>
            <a:endParaRPr kumimoji="1" lang="zh-CN" altLang="en-US" dirty="0"/>
          </a:p>
        </p:txBody>
      </p:sp>
      <p:pic>
        <p:nvPicPr>
          <p:cNvPr id="4" name="图片 3"/>
          <p:cNvPicPr>
            <a:picLocks noChangeAspect="1"/>
          </p:cNvPicPr>
          <p:nvPr/>
        </p:nvPicPr>
        <p:blipFill>
          <a:blip r:embed="rId1"/>
          <a:stretch>
            <a:fillRect/>
          </a:stretch>
        </p:blipFill>
        <p:spPr>
          <a:xfrm>
            <a:off x="344170" y="1854200"/>
            <a:ext cx="7980680" cy="4302125"/>
          </a:xfrm>
          <a:prstGeom prst="rect">
            <a:avLst/>
          </a:prstGeom>
        </p:spPr>
      </p:pic>
      <p:pic>
        <p:nvPicPr>
          <p:cNvPr id="5" name="图片 4"/>
          <p:cNvPicPr>
            <a:picLocks noChangeAspect="1"/>
          </p:cNvPicPr>
          <p:nvPr/>
        </p:nvPicPr>
        <p:blipFill>
          <a:blip r:embed="rId2">
            <a:duotone>
              <a:schemeClr val="accent5">
                <a:shade val="45000"/>
                <a:satMod val="135000"/>
              </a:schemeClr>
              <a:prstClr val="white"/>
            </a:duotone>
          </a:blip>
          <a:stretch>
            <a:fillRect/>
          </a:stretch>
        </p:blipFill>
        <p:spPr>
          <a:xfrm>
            <a:off x="4571519" y="1947806"/>
            <a:ext cx="4465169" cy="274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en-US" altLang="zh-CN" dirty="0" smtClean="0"/>
                  <a:t>2.</a:t>
                </a:r>
                <a:r>
                  <a:rPr kumimoji="1" lang="zh-CN" altLang="en-US" dirty="0" smtClean="0"/>
                  <a:t> 交叉验证法 </a:t>
                </a:r>
                <a:r>
                  <a:rPr kumimoji="1" lang="en-US" altLang="zh-CN" i="1" dirty="0" smtClean="0"/>
                  <a:t>k</a:t>
                </a:r>
                <a:r>
                  <a:rPr kumimoji="1" lang="en-US" altLang="zh-CN" dirty="0" smtClean="0"/>
                  <a:t>-fold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p>
              <a:p>
                <a:pPr lvl="1"/>
                <a:r>
                  <a:rPr kumimoji="1" lang="zh-CN" altLang="en-US" dirty="0" smtClean="0"/>
                  <a:t>特例：留一法（</a:t>
                </a:r>
                <a:r>
                  <a:rPr kumimoji="1" lang="en-US" altLang="zh-CN" dirty="0" smtClean="0"/>
                  <a:t>leave-one-out,</a:t>
                </a:r>
                <a:r>
                  <a:rPr kumimoji="1" lang="zh-CN" altLang="en-US" dirty="0" smtClean="0"/>
                  <a:t> </a:t>
                </a:r>
                <a:r>
                  <a:rPr kumimoji="1" lang="en-US" altLang="zh-CN" dirty="0" smtClean="0"/>
                  <a:t>LOO</a:t>
                </a:r>
                <a:r>
                  <a:rPr kumimoji="1" lang="zh-CN" altLang="en-US" dirty="0" smtClean="0"/>
                  <a:t>）</a:t>
                </a:r>
                <a:endParaRPr kumimoji="1" lang="en-US" altLang="zh-CN" dirty="0" smtClean="0"/>
              </a:p>
              <a:p>
                <a:pPr lvl="2"/>
                <a14:m>
                  <m:oMath xmlns:m="http://schemas.openxmlformats.org/officeDocument/2006/math">
                    <m:r>
                      <a:rPr kumimoji="1" lang="en-US" altLang="zh-CN" i="1" dirty="0" smtClean="0">
                        <a:latin typeface="Cambria Math" charset="0"/>
                      </a:rPr>
                      <m:t>𝑘</m:t>
                    </m:r>
                    <m:r>
                      <a:rPr kumimoji="1" lang="en-US" altLang="zh-CN" i="1" dirty="0" smtClean="0">
                        <a:latin typeface="Cambria Math" charset="0"/>
                      </a:rPr>
                      <m:t>=</m:t>
                    </m:r>
                    <m:r>
                      <a:rPr kumimoji="1" lang="en-US" altLang="zh-CN" i="1" dirty="0" smtClean="0">
                        <a:latin typeface="Cambria Math" charset="0"/>
                      </a:rPr>
                      <m:t>𝑚</m:t>
                    </m:r>
                  </m:oMath>
                </a14:m>
                <a:r>
                  <a:rPr kumimoji="1" lang="zh-CN" altLang="en-US" dirty="0" smtClean="0"/>
                  <a:t> 时</a:t>
                </a:r>
                <a:endParaRPr kumimoji="1" lang="en-US" altLang="zh-CN" dirty="0" smtClean="0"/>
              </a:p>
              <a:p>
                <a:pPr lvl="2"/>
                <a:r>
                  <a:rPr kumimoji="1" lang="zh-CN" altLang="en-US" dirty="0" smtClean="0"/>
                  <a:t>不受随机样本划分的影响</a:t>
                </a:r>
                <a:endParaRPr kumimoji="1" lang="en-US" altLang="zh-CN" dirty="0" smtClean="0"/>
              </a:p>
              <a:p>
                <a:pPr lvl="2"/>
                <a:r>
                  <a:rPr kumimoji="1" lang="zh-CN" altLang="en-US" dirty="0" smtClean="0"/>
                  <a:t>留一法的评估结果往往认为比较准确</a:t>
                </a:r>
                <a:endParaRPr kumimoji="1" lang="en-US" altLang="zh-CN" dirty="0" smtClean="0"/>
              </a:p>
              <a:p>
                <a:pPr lvl="2"/>
                <a:endParaRPr kumimoji="1" lang="en-US" altLang="zh-CN" dirty="0"/>
              </a:p>
              <a:p>
                <a:pPr lvl="2"/>
                <a:r>
                  <a:rPr kumimoji="1" lang="zh-CN" altLang="en-US" dirty="0" smtClean="0">
                    <a:solidFill>
                      <a:srgbClr val="C00000"/>
                    </a:solidFill>
                  </a:rPr>
                  <a:t>缺陷？</a:t>
                </a:r>
                <a:endParaRPr kumimoji="1" lang="en-US" altLang="zh-CN" dirty="0" smtClean="0">
                  <a:solidFill>
                    <a:srgbClr val="C00000"/>
                  </a:solidFill>
                </a:endParaRPr>
              </a:p>
              <a:p>
                <a:pPr lvl="2"/>
                <a:endParaRPr kumimoji="1" lang="en-US" altLang="zh-CN" dirty="0" smtClean="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xfrm>
                <a:off x="107950" y="1058545"/>
                <a:ext cx="8928735" cy="4188460"/>
              </a:xfrm>
              <a:blipFill rotWithShape="0">
                <a:blip r:embed="rId1"/>
                <a:stretch>
                  <a:fillRect l="-932" t="-217"/>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rotWithShape="1">
          <a:blip r:embed="rId2">
            <a:duotone>
              <a:schemeClr val="accent3">
                <a:shade val="45000"/>
                <a:satMod val="135000"/>
              </a:schemeClr>
              <a:prstClr val="white"/>
            </a:duotone>
          </a:blip>
          <a:srcRect l="240" t="-445" r="39815" b="12893"/>
          <a:stretch>
            <a:fillRect/>
          </a:stretch>
        </p:blipFill>
        <p:spPr>
          <a:xfrm>
            <a:off x="5643797" y="1926078"/>
            <a:ext cx="3277997" cy="25809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en-US" altLang="zh-CN" dirty="0" smtClean="0"/>
                  <a:t>2.</a:t>
                </a:r>
                <a:r>
                  <a:rPr kumimoji="1" lang="zh-CN" altLang="en-US" dirty="0" smtClean="0"/>
                  <a:t> 交叉验证法 </a:t>
                </a:r>
                <a:r>
                  <a:rPr kumimoji="1" lang="en-US" altLang="zh-CN" i="1" dirty="0" smtClean="0"/>
                  <a:t>k</a:t>
                </a:r>
                <a:r>
                  <a:rPr kumimoji="1" lang="en-US" altLang="zh-CN" dirty="0" smtClean="0"/>
                  <a:t>-fold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p>
              <a:p>
                <a:pPr lvl="1"/>
                <a:r>
                  <a:rPr kumimoji="1" lang="zh-CN" altLang="en-US" dirty="0" smtClean="0"/>
                  <a:t>特例：留一法（</a:t>
                </a:r>
                <a:r>
                  <a:rPr kumimoji="1" lang="en-US" altLang="zh-CN" dirty="0" smtClean="0"/>
                  <a:t>leave-one-out,</a:t>
                </a:r>
                <a:r>
                  <a:rPr kumimoji="1" lang="zh-CN" altLang="en-US" dirty="0" smtClean="0"/>
                  <a:t> </a:t>
                </a:r>
                <a:r>
                  <a:rPr kumimoji="1" lang="en-US" altLang="zh-CN" dirty="0" smtClean="0"/>
                  <a:t>LOO</a:t>
                </a:r>
                <a:r>
                  <a:rPr kumimoji="1" lang="zh-CN" altLang="en-US" dirty="0" smtClean="0"/>
                  <a:t>）</a:t>
                </a:r>
                <a:endParaRPr kumimoji="1" lang="en-US" altLang="zh-CN" dirty="0" smtClean="0"/>
              </a:p>
              <a:p>
                <a:pPr lvl="2"/>
                <a14:m>
                  <m:oMath xmlns:m="http://schemas.openxmlformats.org/officeDocument/2006/math">
                    <m:r>
                      <a:rPr kumimoji="1" lang="en-US" altLang="zh-CN" i="1" dirty="0" smtClean="0">
                        <a:latin typeface="Cambria Math" charset="0"/>
                      </a:rPr>
                      <m:t>𝑘</m:t>
                    </m:r>
                    <m:r>
                      <a:rPr kumimoji="1" lang="en-US" altLang="zh-CN" i="1" dirty="0" smtClean="0">
                        <a:latin typeface="Cambria Math" charset="0"/>
                      </a:rPr>
                      <m:t>=</m:t>
                    </m:r>
                    <m:r>
                      <a:rPr kumimoji="1" lang="en-US" altLang="zh-CN" i="1" dirty="0" smtClean="0">
                        <a:latin typeface="Cambria Math" charset="0"/>
                      </a:rPr>
                      <m:t>𝑚</m:t>
                    </m:r>
                  </m:oMath>
                </a14:m>
                <a:r>
                  <a:rPr kumimoji="1" lang="zh-CN" altLang="en-US" dirty="0" smtClean="0"/>
                  <a:t> 时</a:t>
                </a:r>
                <a:endParaRPr kumimoji="1" lang="en-US" altLang="zh-CN" dirty="0" smtClean="0"/>
              </a:p>
              <a:p>
                <a:pPr lvl="2"/>
                <a:r>
                  <a:rPr kumimoji="1" lang="zh-CN" altLang="en-US" dirty="0" smtClean="0"/>
                  <a:t>不受随机样本划分的影响</a:t>
                </a:r>
                <a:endParaRPr kumimoji="1" lang="en-US" altLang="zh-CN" dirty="0" smtClean="0"/>
              </a:p>
              <a:p>
                <a:pPr lvl="2"/>
                <a:r>
                  <a:rPr kumimoji="1" lang="zh-CN" altLang="en-US" dirty="0" smtClean="0"/>
                  <a:t>留一法的评估结果往往认为比较准确</a:t>
                </a:r>
                <a:endParaRPr kumimoji="1" lang="en-US" altLang="zh-CN" dirty="0" smtClean="0"/>
              </a:p>
              <a:p>
                <a:pPr lvl="2"/>
                <a:endParaRPr kumimoji="1" lang="en-US" altLang="zh-CN" dirty="0"/>
              </a:p>
              <a:p>
                <a:pPr lvl="2"/>
                <a:r>
                  <a:rPr kumimoji="1" lang="zh-CN" altLang="en-US" dirty="0" smtClean="0"/>
                  <a:t>缺陷：</a:t>
                </a:r>
                <a:endParaRPr kumimoji="1" lang="en-US" altLang="zh-CN" dirty="0" smtClean="0"/>
              </a:p>
              <a:p>
                <a:pPr lvl="3"/>
                <a:r>
                  <a:rPr kumimoji="1" lang="zh-CN" altLang="en-US" dirty="0" smtClean="0"/>
                  <a:t>当</a:t>
                </a:r>
                <a:r>
                  <a:rPr kumimoji="1" lang="en-US" altLang="zh-CN" dirty="0" smtClean="0"/>
                  <a:t>m</a:t>
                </a:r>
                <a:r>
                  <a:rPr kumimoji="1" lang="zh-CN" altLang="en-US" dirty="0" smtClean="0"/>
                  <a:t>比较大时，需要训练大量的模型，计算开销比较大</a:t>
                </a:r>
                <a:endParaRPr kumimoji="1" lang="en-US" altLang="zh-CN" dirty="0" smtClean="0"/>
              </a:p>
              <a:p>
                <a:pPr lvl="3"/>
                <a:r>
                  <a:rPr kumimoji="1" lang="zh-CN" altLang="en-US" dirty="0" smtClean="0"/>
                  <a:t>留一法的估计结果也未必永远比其他评价方法准确（“没有免费的午餐”定理）</a:t>
                </a:r>
                <a:endParaRPr kumimoji="1"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xfrm>
                <a:off x="107950" y="1058545"/>
                <a:ext cx="8928735" cy="4380865"/>
              </a:xfrm>
              <a:blipFill rotWithShape="0">
                <a:blip r:embed="rId1"/>
                <a:stretch>
                  <a:fillRect l="-932" t="-217"/>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rotWithShape="1">
          <a:blip r:embed="rId2">
            <a:duotone>
              <a:schemeClr val="accent3">
                <a:shade val="45000"/>
                <a:satMod val="135000"/>
              </a:schemeClr>
              <a:prstClr val="white"/>
            </a:duotone>
          </a:blip>
          <a:srcRect l="240" t="-445" r="39815" b="12893"/>
          <a:stretch>
            <a:fillRect/>
          </a:stretch>
        </p:blipFill>
        <p:spPr>
          <a:xfrm>
            <a:off x="5758732" y="1346958"/>
            <a:ext cx="3277997" cy="25809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3.</a:t>
            </a:r>
            <a:r>
              <a:rPr kumimoji="1" lang="zh-CN" altLang="en-US" dirty="0" smtClean="0"/>
              <a:t> 调参（</a:t>
            </a:r>
            <a:r>
              <a:rPr kumimoji="1" lang="en-US" altLang="zh-CN" dirty="0" smtClean="0"/>
              <a:t>parameter</a:t>
            </a:r>
            <a:r>
              <a:rPr kumimoji="1" lang="zh-CN" altLang="en-US" dirty="0" smtClean="0"/>
              <a:t> </a:t>
            </a:r>
            <a:r>
              <a:rPr kumimoji="1" lang="en-US" altLang="zh-CN" dirty="0" smtClean="0"/>
              <a:t>tuning</a:t>
            </a:r>
            <a:r>
              <a:rPr kumimoji="1" lang="zh-CN" altLang="en-US" dirty="0" smtClean="0"/>
              <a:t>）与最终模型</a:t>
            </a:r>
            <a:endParaRPr kumimoji="1" lang="en-US" altLang="zh-CN" dirty="0" smtClean="0"/>
          </a:p>
          <a:p>
            <a:endParaRPr kumimoji="1" lang="en-US" altLang="zh-CN" dirty="0"/>
          </a:p>
          <a:p>
            <a:endParaRPr kumimoji="1" lang="en-US" altLang="zh-CN" dirty="0"/>
          </a:p>
          <a:p>
            <a:endParaRPr kumimoji="1" lang="en-US" altLang="zh-CN" dirty="0" smtClean="0"/>
          </a:p>
          <a:p>
            <a:r>
              <a:rPr kumimoji="1" lang="zh-CN" altLang="en-US" dirty="0" smtClean="0"/>
              <a:t>验证集（</a:t>
            </a:r>
            <a:r>
              <a:rPr kumimoji="1" lang="en-US" altLang="zh-CN" dirty="0" smtClean="0"/>
              <a:t>validation</a:t>
            </a:r>
            <a:r>
              <a:rPr kumimoji="1" lang="zh-CN" altLang="en-US" dirty="0" smtClean="0"/>
              <a:t> </a:t>
            </a:r>
            <a:r>
              <a:rPr kumimoji="1" lang="en-US" altLang="zh-CN" dirty="0" smtClean="0"/>
              <a:t>set</a:t>
            </a:r>
            <a:r>
              <a:rPr kumimoji="1" lang="zh-CN" altLang="en-US" dirty="0" smtClean="0"/>
              <a:t>）</a:t>
            </a:r>
            <a:endParaRPr kumimoji="1" lang="en-US" altLang="zh-CN" dirty="0" smtClean="0"/>
          </a:p>
          <a:p>
            <a:pPr lvl="1"/>
            <a:r>
              <a:rPr kumimoji="1" lang="zh-CN" altLang="en-US" dirty="0" smtClean="0"/>
              <a:t>基于验证集上的性能进行模型选择与调参</a:t>
            </a:r>
            <a:endParaRPr kumimoji="1" lang="zh-CN" altLang="en-US" dirty="0"/>
          </a:p>
        </p:txBody>
      </p:sp>
      <p:grpSp>
        <p:nvGrpSpPr>
          <p:cNvPr id="13" name="组合 12"/>
          <p:cNvGrpSpPr/>
          <p:nvPr/>
        </p:nvGrpSpPr>
        <p:grpSpPr>
          <a:xfrm>
            <a:off x="369828" y="4617492"/>
            <a:ext cx="8295410" cy="1340773"/>
            <a:chOff x="2018" y="7512"/>
            <a:chExt cx="11627" cy="1879"/>
          </a:xfrm>
        </p:grpSpPr>
        <p:sp>
          <p:nvSpPr>
            <p:cNvPr id="4" name="椭圆 3"/>
            <p:cNvSpPr/>
            <p:nvPr/>
          </p:nvSpPr>
          <p:spPr>
            <a:xfrm>
              <a:off x="2018" y="7512"/>
              <a:ext cx="11627" cy="1841"/>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 name="椭圆 4"/>
            <p:cNvSpPr/>
            <p:nvPr/>
          </p:nvSpPr>
          <p:spPr>
            <a:xfrm>
              <a:off x="3533" y="7784"/>
              <a:ext cx="2411" cy="983"/>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smtClean="0">
                  <a:solidFill>
                    <a:schemeClr val="accent6">
                      <a:lumMod val="75000"/>
                    </a:schemeClr>
                  </a:solidFill>
                </a:rPr>
                <a:t>训练集</a:t>
              </a:r>
              <a:endParaRPr kumimoji="1" lang="zh-CN" altLang="en-US" sz="1800" dirty="0" smtClean="0">
                <a:solidFill>
                  <a:schemeClr val="accent6">
                    <a:lumMod val="75000"/>
                  </a:schemeClr>
                </a:solidFill>
              </a:endParaRPr>
            </a:p>
          </p:txBody>
        </p:sp>
        <p:sp>
          <p:nvSpPr>
            <p:cNvPr id="6" name="椭圆 5"/>
            <p:cNvSpPr/>
            <p:nvPr/>
          </p:nvSpPr>
          <p:spPr>
            <a:xfrm>
              <a:off x="9719" y="7784"/>
              <a:ext cx="2411" cy="983"/>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smtClean="0">
                  <a:solidFill>
                    <a:schemeClr val="accent2">
                      <a:lumMod val="75000"/>
                    </a:schemeClr>
                  </a:solidFill>
                </a:rPr>
                <a:t>测试集</a:t>
              </a:r>
              <a:endParaRPr kumimoji="1" lang="zh-CN" altLang="en-US" sz="1800" dirty="0" smtClean="0">
                <a:solidFill>
                  <a:schemeClr val="accent2">
                    <a:lumMod val="75000"/>
                  </a:schemeClr>
                </a:solidFill>
              </a:endParaRPr>
            </a:p>
          </p:txBody>
        </p:sp>
        <p:sp>
          <p:nvSpPr>
            <p:cNvPr id="7" name="椭圆 6"/>
            <p:cNvSpPr/>
            <p:nvPr/>
          </p:nvSpPr>
          <p:spPr>
            <a:xfrm>
              <a:off x="6626" y="7784"/>
              <a:ext cx="2411" cy="983"/>
            </a:xfrm>
            <a:prstGeom prst="ellips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smtClean="0">
                  <a:solidFill>
                    <a:schemeClr val="accent1">
                      <a:lumMod val="75000"/>
                    </a:schemeClr>
                  </a:solidFill>
                </a:rPr>
                <a:t>验证集</a:t>
              </a:r>
              <a:endParaRPr kumimoji="1" lang="zh-CN" altLang="en-US" sz="1800" dirty="0" smtClean="0">
                <a:solidFill>
                  <a:schemeClr val="accent1">
                    <a:lumMod val="75000"/>
                  </a:schemeClr>
                </a:solidFill>
              </a:endParaRPr>
            </a:p>
          </p:txBody>
        </p:sp>
        <p:sp>
          <p:nvSpPr>
            <p:cNvPr id="8" name="文本框 7"/>
            <p:cNvSpPr txBox="1"/>
            <p:nvPr/>
          </p:nvSpPr>
          <p:spPr>
            <a:xfrm>
              <a:off x="7251" y="8875"/>
              <a:ext cx="1728" cy="516"/>
            </a:xfrm>
            <a:prstGeom prst="rect">
              <a:avLst/>
            </a:prstGeom>
            <a:noFill/>
          </p:spPr>
          <p:txBody>
            <a:bodyPr wrap="square" rtlCol="0">
              <a:spAutoFit/>
            </a:bodyPr>
            <a:lstStyle/>
            <a:p>
              <a:r>
                <a:rPr kumimoji="1" lang="zh-CN" altLang="en-US" sz="1800" smtClean="0">
                  <a:solidFill>
                    <a:schemeClr val="tx1">
                      <a:lumMod val="75000"/>
                      <a:lumOff val="25000"/>
                    </a:schemeClr>
                  </a:solidFill>
                </a:rPr>
                <a:t>样本空间</a:t>
              </a:r>
              <a:endParaRPr kumimoji="1" lang="zh-CN" altLang="en-US" sz="1800" smtClean="0">
                <a:solidFill>
                  <a:schemeClr val="tx1">
                    <a:lumMod val="75000"/>
                    <a:lumOff val="25000"/>
                  </a:schemeClr>
                </a:solidFill>
              </a:endParaRPr>
            </a:p>
          </p:txBody>
        </p:sp>
      </p:grpSp>
      <p:grpSp>
        <p:nvGrpSpPr>
          <p:cNvPr id="12" name="组 11"/>
          <p:cNvGrpSpPr/>
          <p:nvPr/>
        </p:nvGrpSpPr>
        <p:grpSpPr>
          <a:xfrm>
            <a:off x="2069945" y="2201473"/>
            <a:ext cx="5030093" cy="473896"/>
            <a:chOff x="3703885" y="2276872"/>
            <a:chExt cx="5038911" cy="474727"/>
          </a:xfrm>
        </p:grpSpPr>
        <p:pic>
          <p:nvPicPr>
            <p:cNvPr id="9"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3885" y="2276872"/>
              <a:ext cx="3192299" cy="459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175"/>
            <a:stretch>
              <a:fillRect/>
            </a:stretch>
          </p:blipFill>
          <p:spPr bwMode="auto">
            <a:xfrm>
              <a:off x="7598946" y="2308704"/>
              <a:ext cx="1143850"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1" name="文本框 10"/>
                <p:cNvSpPr txBox="1"/>
                <p:nvPr/>
              </p:nvSpPr>
              <p:spPr>
                <a:xfrm>
                  <a:off x="6974948" y="2335372"/>
                  <a:ext cx="598471" cy="41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600" b="0" i="1" smtClean="0">
                            <a:latin typeface="Cambria Math" charset="0"/>
                          </a:rPr>
                          <m:t>+</m:t>
                        </m:r>
                        <m:r>
                          <a:rPr kumimoji="1" lang="zh-CN" altLang="en-US" sz="3600" b="0" i="1" smtClean="0">
                            <a:latin typeface="Cambria Math" charset="0"/>
                          </a:rPr>
                          <m:t> </m:t>
                        </m:r>
                        <m:r>
                          <a:rPr kumimoji="1" lang="zh-CN" altLang="en-US" sz="3600" b="0" i="1" smtClean="0">
                            <a:solidFill>
                              <a:srgbClr val="C00000"/>
                            </a:solidFill>
                            <a:latin typeface="Cambria Math" charset="0"/>
                            <a:ea typeface="Cambria Math" charset="0"/>
                            <a:cs typeface="Cambria Math" charset="0"/>
                          </a:rPr>
                          <m:t>𝜆</m:t>
                        </m:r>
                      </m:oMath>
                    </m:oMathPara>
                  </a14:m>
                  <a:endParaRPr kumimoji="1" lang="zh-CN" altLang="en-US" sz="3600" dirty="0">
                    <a:solidFill>
                      <a:srgbClr val="C00000"/>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6974948" y="2335372"/>
                  <a:ext cx="598471" cy="416227"/>
                </a:xfrm>
                <a:prstGeom prst="rect">
                  <a:avLst/>
                </a:prstGeom>
                <a:blipFill rotWithShape="0">
                  <a:blip r:embed="rId3"/>
                  <a:stretch>
                    <a:fillRect/>
                  </a:stretch>
                </a:blipFill>
              </p:spPr>
              <p:txBody>
                <a:bodyPr/>
                <a:lstStyle/>
                <a:p>
                  <a:r>
                    <a:rPr lang="zh-CN" altLang="en-US" sz="100">
                      <a:noFill/>
                    </a:rPr>
                    <a:t> </a:t>
                  </a:r>
                  <a:endParaRPr lang="zh-CN" altLang="en-US" sz="100">
                    <a:noFill/>
                  </a:endParaRPr>
                </a:p>
              </p:txBody>
            </p:sp>
          </mc:Fallback>
        </mc:AlternateContent>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r>
              <a:rPr kumimoji="1" lang="en-US" altLang="zh-CN" dirty="0" smtClean="0"/>
              <a:t>Notes</a:t>
            </a:r>
            <a:endParaRPr kumimoji="1" lang="en-US" altLang="zh-CN" dirty="0" smtClean="0"/>
          </a:p>
          <a:p>
            <a:pPr lvl="1"/>
            <a:r>
              <a:rPr kumimoji="1" lang="zh-CN" altLang="en-US" dirty="0" smtClean="0"/>
              <a:t>性能度量反映了</a:t>
            </a:r>
            <a:r>
              <a:rPr kumimoji="1" lang="zh-CN" altLang="en-US" dirty="0" smtClean="0">
                <a:solidFill>
                  <a:srgbClr val="C00000"/>
                </a:solidFill>
              </a:rPr>
              <a:t>任务需求</a:t>
            </a:r>
            <a:endParaRPr kumimoji="1" lang="en-US" altLang="zh-CN" dirty="0" smtClean="0">
              <a:solidFill>
                <a:srgbClr val="C00000"/>
              </a:solidFill>
            </a:endParaRPr>
          </a:p>
          <a:p>
            <a:pPr lvl="1"/>
            <a:r>
              <a:rPr kumimoji="1" lang="zh-CN" altLang="en-US" dirty="0" smtClean="0"/>
              <a:t>对比不同模型的能力时，使用不同的性能度量往往会导致不同的评判结果</a:t>
            </a:r>
            <a:endParaRPr kumimoji="1" lang="en-US" altLang="zh-CN" dirty="0" smtClean="0"/>
          </a:p>
          <a:p>
            <a:endParaRPr kumimoji="1" lang="en-US" altLang="zh-CN" dirty="0" smtClean="0"/>
          </a:p>
          <a:p>
            <a:r>
              <a:rPr kumimoji="1" lang="zh-CN" altLang="en-US" dirty="0"/>
              <a:t>例如：</a:t>
            </a:r>
            <a:endParaRPr kumimoji="1" lang="en-US" altLang="zh-CN" dirty="0"/>
          </a:p>
          <a:p>
            <a:pPr lvl="1"/>
            <a:r>
              <a:rPr kumimoji="1" lang="zh-CN" altLang="en-US" dirty="0"/>
              <a:t>房价预测：预测误差或预测精度</a:t>
            </a:r>
            <a:endParaRPr kumimoji="1" lang="en-US" altLang="zh-CN" dirty="0"/>
          </a:p>
          <a:p>
            <a:pPr lvl="1"/>
            <a:r>
              <a:rPr kumimoji="1" lang="zh-CN" altLang="en-US" dirty="0"/>
              <a:t>图像分类：精确度</a:t>
            </a:r>
            <a:r>
              <a:rPr kumimoji="1" lang="en-US" altLang="zh-CN" dirty="0"/>
              <a:t>/</a:t>
            </a:r>
            <a:r>
              <a:rPr kumimoji="1" lang="zh-CN" altLang="en-US" dirty="0"/>
              <a:t>错误率</a:t>
            </a:r>
            <a:endParaRPr kumimoji="1" lang="en-US" altLang="zh-CN" dirty="0"/>
          </a:p>
          <a:p>
            <a:pPr lvl="1"/>
            <a:r>
              <a:rPr kumimoji="1" lang="zh-CN" altLang="en-US" dirty="0"/>
              <a:t>深度学习模型压缩：模型参数量 或 模型文件大小</a:t>
            </a:r>
            <a:endParaRPr kumimoji="1" lang="en-US" altLang="zh-CN" dirty="0"/>
          </a:p>
          <a:p>
            <a:pPr lvl="1"/>
            <a:r>
              <a:rPr kumimoji="1" lang="zh-CN" altLang="en-US" dirty="0"/>
              <a:t>模型加速：模型运行时间 或 每秒可处理</a:t>
            </a:r>
            <a:r>
              <a:rPr kumimoji="1" lang="zh-CN" altLang="en-US" dirty="0" smtClean="0"/>
              <a:t>数据量</a:t>
            </a:r>
            <a:endParaRPr kumimoji="1" lang="en-US" altLang="zh-CN" dirty="0"/>
          </a:p>
        </p:txBody>
      </p:sp>
      <p:pic>
        <p:nvPicPr>
          <p:cNvPr id="10" name="图片 9"/>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b="3432"/>
          <a:stretch>
            <a:fillRect/>
          </a:stretch>
        </p:blipFill>
        <p:spPr>
          <a:xfrm>
            <a:off x="7520506" y="4362536"/>
            <a:ext cx="1623494" cy="1638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endParaRPr kumimoji="1" lang="en-US" altLang="zh-CN" dirty="0" smtClean="0"/>
          </a:p>
          <a:p>
            <a:endParaRPr kumimoji="1" lang="en-US" altLang="zh-CN" dirty="0"/>
          </a:p>
          <a:p>
            <a:endParaRPr kumimoji="1" lang="en-US" altLang="zh-CN" dirty="0" smtClean="0"/>
          </a:p>
          <a:p>
            <a:endParaRPr kumimoji="1" lang="en-US" altLang="zh-CN" dirty="0" smtClean="0"/>
          </a:p>
          <a:p>
            <a:r>
              <a:rPr kumimoji="1" lang="zh-CN" altLang="en-US" dirty="0" smtClean="0"/>
              <a:t>回归问题：例如，房价预测？</a:t>
            </a:r>
            <a:endParaRPr kumimoji="1" lang="zh-CN" altLang="en-US" dirty="0"/>
          </a:p>
        </p:txBody>
      </p:sp>
      <p:pic>
        <p:nvPicPr>
          <p:cNvPr id="9" name="图片 8"/>
          <p:cNvPicPr>
            <a:picLocks noChangeAspect="1"/>
          </p:cNvPicPr>
          <p:nvPr/>
        </p:nvPicPr>
        <p:blipFill>
          <a:blip r:embed="rId1"/>
          <a:stretch>
            <a:fillRect/>
          </a:stretch>
        </p:blipFill>
        <p:spPr>
          <a:xfrm>
            <a:off x="604520" y="3803015"/>
            <a:ext cx="8001000" cy="1561465"/>
          </a:xfrm>
          <a:prstGeom prst="rect">
            <a:avLst/>
          </a:prstGeom>
        </p:spPr>
      </p:pic>
      <p:pic>
        <p:nvPicPr>
          <p:cNvPr id="10" name="图片 9"/>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3432"/>
          <a:stretch>
            <a:fillRect/>
          </a:stretch>
        </p:blipFill>
        <p:spPr>
          <a:xfrm>
            <a:off x="7520506" y="4362536"/>
            <a:ext cx="1623494" cy="1638214"/>
          </a:xfrm>
          <a:prstGeom prst="rect">
            <a:avLst/>
          </a:prstGeom>
        </p:spPr>
      </p:pic>
      <p:pic>
        <p:nvPicPr>
          <p:cNvPr id="6" name="图片 5"/>
          <p:cNvPicPr>
            <a:picLocks noChangeAspect="1"/>
          </p:cNvPicPr>
          <p:nvPr/>
        </p:nvPicPr>
        <p:blipFill>
          <a:blip r:embed="rId3"/>
          <a:stretch>
            <a:fillRect/>
          </a:stretch>
        </p:blipFill>
        <p:spPr>
          <a:xfrm>
            <a:off x="190433" y="1365535"/>
            <a:ext cx="8762879" cy="115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数学描述</a:t>
            </a:r>
            <a:endParaRPr lang="zh-CN" altLang="en-US" dirty="0"/>
          </a:p>
        </p:txBody>
      </p:sp>
      <mc:AlternateContent xmlns:mc="http://schemas.openxmlformats.org/markup-compatibility/2006">
        <mc:Choice xmlns:a14="http://schemas.microsoft.com/office/drawing/2010/main" Requires="a14">
          <p:sp>
            <p:nvSpPr>
              <p:cNvPr id="4" name="圆角矩形 3"/>
              <p:cNvSpPr/>
              <p:nvPr/>
            </p:nvSpPr>
            <p:spPr>
              <a:xfrm>
                <a:off x="710192" y="2060848"/>
                <a:ext cx="3648405" cy="792088"/>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6">
                        <a:lumMod val="75000"/>
                      </a:schemeClr>
                    </a:solidFill>
                    <a:latin typeface="Times New Roman" pitchFamily="18" charset="0"/>
                    <a:ea typeface="黑体" pitchFamily="49" charset="-122"/>
                    <a:cs typeface="Times New Roman" pitchFamily="18" charset="0"/>
                  </a:rPr>
                  <a:t>未知的目标函数</a:t>
                </a:r>
                <a:endParaRPr lang="en-US" altLang="zh-CN" sz="2000" b="1" dirty="0" smtClean="0">
                  <a:solidFill>
                    <a:schemeClr val="accent6">
                      <a:lumMod val="75000"/>
                    </a:schemeClr>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chemeClr val="accent6">
                              <a:lumMod val="75000"/>
                            </a:schemeClr>
                          </a:solidFill>
                          <a:latin typeface="Cambria Math"/>
                          <a:ea typeface="黑体" pitchFamily="49" charset="-122"/>
                          <a:cs typeface="Times New Roman" pitchFamily="18" charset="0"/>
                        </a:rPr>
                        <m:t>𝒇</m:t>
                      </m:r>
                      <m:r>
                        <a:rPr lang="en-US" altLang="zh-CN" sz="2000" b="1" i="1" smtClean="0">
                          <a:solidFill>
                            <a:schemeClr val="accent6">
                              <a:lumMod val="75000"/>
                            </a:schemeClr>
                          </a:solidFill>
                          <a:latin typeface="Cambria Math"/>
                          <a:ea typeface="黑体" pitchFamily="49" charset="-122"/>
                          <a:cs typeface="Times New Roman" pitchFamily="18" charset="0"/>
                        </a:rPr>
                        <m:t>: </m:t>
                      </m:r>
                      <m:r>
                        <a:rPr lang="zh-CN" altLang="en-US" sz="2000" b="1" i="1" smtClean="0">
                          <a:solidFill>
                            <a:schemeClr val="accent6">
                              <a:lumMod val="75000"/>
                            </a:schemeClr>
                          </a:solidFill>
                          <a:latin typeface="Cambria Math"/>
                          <a:ea typeface="黑体" pitchFamily="49" charset="-122"/>
                          <a:cs typeface="Times New Roman" pitchFamily="18" charset="0"/>
                        </a:rPr>
                        <m:t>𝓧</m:t>
                      </m:r>
                      <m:r>
                        <a:rPr lang="zh-CN" altLang="en-US" sz="2000" b="1" i="1" smtClean="0">
                          <a:solidFill>
                            <a:schemeClr val="accent6">
                              <a:lumMod val="75000"/>
                            </a:schemeClr>
                          </a:solidFill>
                          <a:latin typeface="Cambria Math"/>
                          <a:ea typeface="黑体" pitchFamily="49" charset="-122"/>
                          <a:cs typeface="Times New Roman" pitchFamily="18" charset="0"/>
                        </a:rPr>
                        <m:t>→</m:t>
                      </m:r>
                      <m:r>
                        <a:rPr lang="zh-CN" altLang="en-US" sz="2000" b="1" i="1" smtClean="0">
                          <a:solidFill>
                            <a:schemeClr val="accent6">
                              <a:lumMod val="75000"/>
                            </a:schemeClr>
                          </a:solidFill>
                          <a:latin typeface="Cambria Math"/>
                          <a:ea typeface="黑体" pitchFamily="49" charset="-122"/>
                          <a:cs typeface="Times New Roman" pitchFamily="18" charset="0"/>
                        </a:rPr>
                        <m:t>𝓨</m:t>
                      </m:r>
                    </m:oMath>
                  </m:oMathPara>
                </a14:m>
                <a:endParaRPr lang="zh-CN" altLang="en-US" sz="2000" b="1" i="1" dirty="0">
                  <a:solidFill>
                    <a:schemeClr val="accent6">
                      <a:lumMod val="75000"/>
                    </a:schemeClr>
                  </a:solidFill>
                  <a:latin typeface="Times New Roman" pitchFamily="18" charset="0"/>
                  <a:ea typeface="黑体" pitchFamily="49" charset="-122"/>
                  <a:cs typeface="Times New Roman" pitchFamily="18" charset="0"/>
                </a:endParaRPr>
              </a:p>
            </p:txBody>
          </p:sp>
        </mc:Choice>
        <mc:Fallback>
          <p:sp>
            <p:nvSpPr>
              <p:cNvPr id="4" name="圆角矩形 3"/>
              <p:cNvSpPr>
                <a:spLocks noRot="1" noChangeAspect="1" noMove="1" noResize="1" noEditPoints="1" noAdjustHandles="1" noChangeArrowheads="1" noChangeShapeType="1" noTextEdit="1"/>
              </p:cNvSpPr>
              <p:nvPr/>
            </p:nvSpPr>
            <p:spPr>
              <a:xfrm>
                <a:off x="532644" y="2402886"/>
                <a:ext cx="2736304" cy="594066"/>
              </a:xfrm>
              <a:prstGeom prst="roundRect">
                <a:avLst>
                  <a:gd name="adj" fmla="val 50000"/>
                </a:avLst>
              </a:prstGeom>
              <a:blipFill rotWithShape="1">
                <a:blip r:embed="rId1"/>
                <a:stretch>
                  <a:fillRect b="-2273"/>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5" name="圆角矩形 4"/>
              <p:cNvSpPr/>
              <p:nvPr/>
            </p:nvSpPr>
            <p:spPr>
              <a:xfrm>
                <a:off x="710196" y="3645024"/>
                <a:ext cx="3648405" cy="792088"/>
              </a:xfrm>
              <a:prstGeom prst="roundRect">
                <a:avLst>
                  <a:gd name="adj" fmla="val 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70C0"/>
                    </a:solidFill>
                    <a:latin typeface="Times New Roman" pitchFamily="18" charset="0"/>
                    <a:ea typeface="黑体" pitchFamily="49" charset="-122"/>
                    <a:cs typeface="Times New Roman" pitchFamily="18" charset="0"/>
                  </a:rPr>
                  <a:t>训练样本集</a:t>
                </a:r>
                <a:endParaRPr lang="en-US" altLang="zh-CN" sz="2000" b="1" dirty="0" smtClean="0">
                  <a:solidFill>
                    <a:srgbClr val="0070C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zh-CN" altLang="en-US" sz="2000" b="1" i="1" smtClean="0">
                          <a:solidFill>
                            <a:srgbClr val="0070C0"/>
                          </a:solidFill>
                          <a:latin typeface="Cambria Math"/>
                          <a:ea typeface="黑体" pitchFamily="49" charset="-122"/>
                          <a:cs typeface="Times New Roman" pitchFamily="18" charset="0"/>
                        </a:rPr>
                        <m:t>𝓓</m:t>
                      </m:r>
                      <m:r>
                        <a:rPr lang="en-US" altLang="zh-CN" sz="2000" b="1" i="1" smtClean="0">
                          <a:solidFill>
                            <a:srgbClr val="0070C0"/>
                          </a:solidFill>
                          <a:latin typeface="Cambria Math"/>
                          <a:ea typeface="黑体" pitchFamily="49" charset="-122"/>
                          <a:cs typeface="Times New Roman" pitchFamily="18" charset="0"/>
                        </a:rPr>
                        <m:t>:</m:t>
                      </m:r>
                      <m:d>
                        <m:dPr>
                          <m:ctrlPr>
                            <a:rPr lang="en-US" altLang="zh-CN" sz="2000" b="1" i="1" smtClean="0">
                              <a:solidFill>
                                <a:srgbClr val="0070C0"/>
                              </a:solidFill>
                              <a:latin typeface="Cambria Math"/>
                              <a:ea typeface="黑体" pitchFamily="49" charset="-122"/>
                              <a:cs typeface="Times New Roman" pitchFamily="18" charset="0"/>
                            </a:rPr>
                          </m:ctrlPr>
                        </m:dPr>
                        <m:e>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0" smtClean="0">
                                  <a:solidFill>
                                    <a:srgbClr val="0070C0"/>
                                  </a:solidFill>
                                  <a:latin typeface="Cambria Math"/>
                                  <a:ea typeface="黑体" pitchFamily="49" charset="-122"/>
                                  <a:cs typeface="Times New Roman" pitchFamily="18" charset="0"/>
                                </a:rPr>
                                <m:t>𝐱</m:t>
                              </m:r>
                            </m:e>
                            <m:sub>
                              <m:r>
                                <a:rPr lang="en-US" altLang="zh-CN" sz="2000" b="1" i="1" smtClean="0">
                                  <a:solidFill>
                                    <a:srgbClr val="0070C0"/>
                                  </a:solidFill>
                                  <a:latin typeface="Cambria Math"/>
                                  <a:ea typeface="黑体" pitchFamily="49" charset="-122"/>
                                  <a:cs typeface="Times New Roman" pitchFamily="18" charset="0"/>
                                </a:rPr>
                                <m:t>𝟏</m:t>
                              </m:r>
                            </m:sub>
                          </m:sSub>
                          <m:r>
                            <a:rPr lang="en-US" altLang="zh-CN" sz="2000" b="1" i="1" smtClean="0">
                              <a:solidFill>
                                <a:srgbClr val="0070C0"/>
                              </a:solidFill>
                              <a:latin typeface="Cambria Math"/>
                              <a:ea typeface="黑体" pitchFamily="49" charset="-122"/>
                              <a:cs typeface="Times New Roman" pitchFamily="18" charset="0"/>
                            </a:rPr>
                            <m:t>, </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1" smtClean="0">
                                  <a:solidFill>
                                    <a:srgbClr val="0070C0"/>
                                  </a:solidFill>
                                  <a:latin typeface="Cambria Math"/>
                                  <a:ea typeface="黑体" pitchFamily="49" charset="-122"/>
                                  <a:cs typeface="Times New Roman" pitchFamily="18" charset="0"/>
                                </a:rPr>
                                <m:t>𝒚</m:t>
                              </m:r>
                            </m:e>
                            <m:sub>
                              <m:r>
                                <a:rPr lang="en-US" altLang="zh-CN" sz="2000" b="1" i="1" smtClean="0">
                                  <a:solidFill>
                                    <a:srgbClr val="0070C0"/>
                                  </a:solidFill>
                                  <a:latin typeface="Cambria Math"/>
                                  <a:ea typeface="黑体" pitchFamily="49" charset="-122"/>
                                  <a:cs typeface="Times New Roman" pitchFamily="18" charset="0"/>
                                </a:rPr>
                                <m:t>𝟏</m:t>
                              </m:r>
                            </m:sub>
                          </m:sSub>
                        </m:e>
                      </m:d>
                      <m:r>
                        <a:rPr lang="en-US" altLang="zh-CN" sz="2000" b="1" i="1" smtClean="0">
                          <a:solidFill>
                            <a:srgbClr val="0070C0"/>
                          </a:solidFill>
                          <a:latin typeface="Cambria Math"/>
                          <a:ea typeface="黑体" pitchFamily="49" charset="-122"/>
                          <a:cs typeface="Times New Roman" pitchFamily="18" charset="0"/>
                        </a:rPr>
                        <m:t>,…,(</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0" smtClean="0">
                              <a:solidFill>
                                <a:srgbClr val="0070C0"/>
                              </a:solidFill>
                              <a:latin typeface="Cambria Math"/>
                              <a:ea typeface="黑体" pitchFamily="49" charset="-122"/>
                              <a:cs typeface="Times New Roman" pitchFamily="18" charset="0"/>
                            </a:rPr>
                            <m:t>𝐱</m:t>
                          </m:r>
                        </m:e>
                        <m:sub>
                          <m:r>
                            <a:rPr lang="en-US" altLang="zh-CN" sz="2000" b="1" i="1" smtClean="0">
                              <a:solidFill>
                                <a:srgbClr val="0070C0"/>
                              </a:solidFill>
                              <a:latin typeface="Cambria Math"/>
                              <a:ea typeface="黑体" pitchFamily="49" charset="-122"/>
                              <a:cs typeface="Times New Roman" pitchFamily="18" charset="0"/>
                            </a:rPr>
                            <m:t>𝑵</m:t>
                          </m:r>
                        </m:sub>
                      </m:sSub>
                      <m:r>
                        <a:rPr lang="en-US" altLang="zh-CN" sz="2000" b="1" i="1" smtClean="0">
                          <a:solidFill>
                            <a:srgbClr val="0070C0"/>
                          </a:solidFill>
                          <a:latin typeface="Cambria Math"/>
                          <a:ea typeface="黑体" pitchFamily="49" charset="-122"/>
                          <a:cs typeface="Times New Roman" pitchFamily="18" charset="0"/>
                        </a:rPr>
                        <m:t>,</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1" smtClean="0">
                              <a:solidFill>
                                <a:srgbClr val="0070C0"/>
                              </a:solidFill>
                              <a:latin typeface="Cambria Math"/>
                              <a:ea typeface="黑体" pitchFamily="49" charset="-122"/>
                              <a:cs typeface="Times New Roman" pitchFamily="18" charset="0"/>
                            </a:rPr>
                            <m:t>𝒚</m:t>
                          </m:r>
                        </m:e>
                        <m:sub>
                          <m:r>
                            <a:rPr lang="en-US" altLang="zh-CN" sz="2000" b="1" i="1" smtClean="0">
                              <a:solidFill>
                                <a:srgbClr val="0070C0"/>
                              </a:solidFill>
                              <a:latin typeface="Cambria Math"/>
                              <a:ea typeface="黑体" pitchFamily="49" charset="-122"/>
                              <a:cs typeface="Times New Roman" pitchFamily="18" charset="0"/>
                            </a:rPr>
                            <m:t>𝑵</m:t>
                          </m:r>
                        </m:sub>
                      </m:sSub>
                      <m:r>
                        <a:rPr lang="en-US" altLang="zh-CN" sz="2000" b="1" i="1" smtClean="0">
                          <a:solidFill>
                            <a:srgbClr val="0070C0"/>
                          </a:solidFill>
                          <a:latin typeface="Cambria Math"/>
                          <a:ea typeface="黑体" pitchFamily="49" charset="-122"/>
                          <a:cs typeface="Times New Roman" pitchFamily="18" charset="0"/>
                        </a:rPr>
                        <m:t>)</m:t>
                      </m:r>
                    </m:oMath>
                  </m:oMathPara>
                </a14:m>
                <a:endParaRPr lang="zh-CN" altLang="en-US" sz="2000" b="1" i="1" dirty="0">
                  <a:solidFill>
                    <a:srgbClr val="0070C0"/>
                  </a:solidFill>
                  <a:latin typeface="Times New Roman" pitchFamily="18" charset="0"/>
                  <a:ea typeface="黑体" pitchFamily="49" charset="-122"/>
                  <a:cs typeface="Times New Roman" pitchFamily="18" charset="0"/>
                </a:endParaRPr>
              </a:p>
            </p:txBody>
          </p:sp>
        </mc:Choice>
        <mc:Fallback>
          <p:sp>
            <p:nvSpPr>
              <p:cNvPr id="5" name="圆角矩形 4"/>
              <p:cNvSpPr>
                <a:spLocks noRot="1" noChangeAspect="1" noMove="1" noResize="1" noEditPoints="1" noAdjustHandles="1" noChangeArrowheads="1" noChangeShapeType="1" noTextEdit="1"/>
              </p:cNvSpPr>
              <p:nvPr/>
            </p:nvSpPr>
            <p:spPr>
              <a:xfrm>
                <a:off x="532647" y="3591018"/>
                <a:ext cx="2736304" cy="594066"/>
              </a:xfrm>
              <a:prstGeom prst="roundRect">
                <a:avLst>
                  <a:gd name="adj" fmla="val 0"/>
                </a:avLst>
              </a:prstGeom>
              <a:blipFill rotWithShape="1">
                <a:blip r:embed="rId2"/>
                <a:stretch>
                  <a:fillRect b="-1515"/>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6" name="圆角矩形 5"/>
              <p:cNvSpPr/>
              <p:nvPr/>
            </p:nvSpPr>
            <p:spPr>
              <a:xfrm>
                <a:off x="5061967" y="3605426"/>
                <a:ext cx="3321783" cy="87129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学习方法</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r>
                  <a:rPr lang="zh-CN" altLang="en-US" b="1" dirty="0" smtClean="0">
                    <a:solidFill>
                      <a:srgbClr val="C00000"/>
                    </a:solidFill>
                    <a:latin typeface="Times New Roman" pitchFamily="18" charset="0"/>
                    <a:ea typeface="黑体" pitchFamily="49" charset="-122"/>
                    <a:cs typeface="Times New Roman" pitchFamily="18" charset="0"/>
                  </a:rPr>
                  <a:t>（</a:t>
                </a:r>
                <a:r>
                  <a:rPr lang="en-US" altLang="zh-CN" b="1" dirty="0" smtClean="0">
                    <a:solidFill>
                      <a:srgbClr val="C00000"/>
                    </a:solidFill>
                    <a:latin typeface="Times New Roman" pitchFamily="18" charset="0"/>
                    <a:ea typeface="黑体" pitchFamily="49" charset="-122"/>
                    <a:cs typeface="Times New Roman" pitchFamily="18" charset="0"/>
                  </a:rPr>
                  <a:t>Learning Algorithm</a:t>
                </a:r>
                <a:r>
                  <a:rPr lang="zh-CN" altLang="en-US" b="1" dirty="0" smtClean="0">
                    <a:solidFill>
                      <a:srgbClr val="C00000"/>
                    </a:solidFill>
                    <a:latin typeface="Times New Roman" pitchFamily="18" charset="0"/>
                    <a:ea typeface="黑体" pitchFamily="49" charset="-122"/>
                    <a:cs typeface="Times New Roman" pitchFamily="18" charset="0"/>
                  </a:rPr>
                  <a:t>）</a:t>
                </a:r>
                <a:endParaRPr lang="en-US" altLang="zh-CN"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zh-CN" altLang="en-US" sz="2000" b="1" i="1" smtClean="0">
                          <a:solidFill>
                            <a:srgbClr val="C00000"/>
                          </a:solidFill>
                          <a:latin typeface="Cambria Math"/>
                          <a:ea typeface="黑体" pitchFamily="49" charset="-122"/>
                          <a:cs typeface="Times New Roman" pitchFamily="18" charset="0"/>
                        </a:rPr>
                        <m:t>𝓐</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6" name="圆角矩形 5"/>
              <p:cNvSpPr>
                <a:spLocks noRot="1" noChangeAspect="1" noMove="1" noResize="1" noEditPoints="1" noAdjustHandles="1" noChangeArrowheads="1" noChangeShapeType="1" noTextEdit="1"/>
              </p:cNvSpPr>
              <p:nvPr/>
            </p:nvSpPr>
            <p:spPr>
              <a:xfrm>
                <a:off x="3796475" y="3561320"/>
                <a:ext cx="2491337" cy="653473"/>
              </a:xfrm>
              <a:prstGeom prst="roundRect">
                <a:avLst>
                  <a:gd name="adj" fmla="val 50000"/>
                </a:avLst>
              </a:prstGeom>
              <a:blipFill rotWithShape="1">
                <a:blip r:embed="rId3"/>
                <a:stretch>
                  <a:fillRect t="-9655" b="-3448"/>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7" name="圆角矩形 6"/>
              <p:cNvSpPr/>
              <p:nvPr/>
            </p:nvSpPr>
            <p:spPr>
              <a:xfrm>
                <a:off x="8980688" y="3645024"/>
                <a:ext cx="2491909" cy="792088"/>
              </a:xfrm>
              <a:prstGeom prst="roundRect">
                <a:avLst>
                  <a:gd name="adj" fmla="val 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7030A0"/>
                    </a:solidFill>
                    <a:latin typeface="Times New Roman" pitchFamily="18" charset="0"/>
                    <a:ea typeface="黑体" pitchFamily="49" charset="-122"/>
                    <a:cs typeface="Times New Roman" pitchFamily="18" charset="0"/>
                  </a:rPr>
                  <a:t>模型（</a:t>
                </a:r>
                <a:r>
                  <a:rPr lang="en-US" altLang="zh-CN" sz="2000" b="1" dirty="0" smtClean="0">
                    <a:solidFill>
                      <a:srgbClr val="7030A0"/>
                    </a:solidFill>
                    <a:latin typeface="Times New Roman" pitchFamily="18" charset="0"/>
                    <a:ea typeface="黑体" pitchFamily="49" charset="-122"/>
                    <a:cs typeface="Times New Roman" pitchFamily="18" charset="0"/>
                  </a:rPr>
                  <a:t>Model</a:t>
                </a:r>
                <a:r>
                  <a:rPr lang="zh-CN" altLang="en-US" sz="2000" b="1" dirty="0" smtClean="0">
                    <a:solidFill>
                      <a:srgbClr val="7030A0"/>
                    </a:solidFill>
                    <a:latin typeface="Times New Roman" pitchFamily="18" charset="0"/>
                    <a:ea typeface="黑体" pitchFamily="49" charset="-122"/>
                    <a:cs typeface="Times New Roman" pitchFamily="18" charset="0"/>
                  </a:rPr>
                  <a:t>）</a:t>
                </a:r>
                <a:endParaRPr lang="en-US" altLang="zh-CN" sz="2000" b="1" dirty="0" smtClean="0">
                  <a:solidFill>
                    <a:srgbClr val="7030A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7030A0"/>
                          </a:solidFill>
                          <a:latin typeface="Cambria Math"/>
                          <a:ea typeface="黑体" pitchFamily="49" charset="-122"/>
                          <a:cs typeface="Times New Roman" pitchFamily="18" charset="0"/>
                        </a:rPr>
                        <m:t>𝒈</m:t>
                      </m:r>
                      <m:r>
                        <a:rPr lang="en-US" altLang="zh-CN" sz="2000" b="1" i="1" smtClean="0">
                          <a:solidFill>
                            <a:srgbClr val="7030A0"/>
                          </a:solidFill>
                          <a:latin typeface="Cambria Math"/>
                          <a:ea typeface="Cambria Math"/>
                          <a:cs typeface="Times New Roman" pitchFamily="18" charset="0"/>
                        </a:rPr>
                        <m:t>≈</m:t>
                      </m:r>
                      <m:r>
                        <a:rPr lang="en-US" altLang="zh-CN" sz="2000" b="1" i="1" smtClean="0">
                          <a:solidFill>
                            <a:srgbClr val="7030A0"/>
                          </a:solidFill>
                          <a:latin typeface="Cambria Math"/>
                          <a:ea typeface="Cambria Math"/>
                          <a:cs typeface="Times New Roman" pitchFamily="18" charset="0"/>
                        </a:rPr>
                        <m:t>𝒇</m:t>
                      </m:r>
                    </m:oMath>
                  </m:oMathPara>
                </a14:m>
                <a:endParaRPr lang="zh-CN" altLang="en-US" sz="2000" b="1" i="1" dirty="0">
                  <a:solidFill>
                    <a:srgbClr val="7030A0"/>
                  </a:solidFill>
                  <a:latin typeface="Times New Roman" pitchFamily="18" charset="0"/>
                  <a:ea typeface="黑体" pitchFamily="49" charset="-122"/>
                  <a:cs typeface="Times New Roman" pitchFamily="18" charset="0"/>
                </a:endParaRPr>
              </a:p>
            </p:txBody>
          </p:sp>
        </mc:Choice>
        <mc:Fallback>
          <p:sp>
            <p:nvSpPr>
              <p:cNvPr id="7" name="圆角矩形 6"/>
              <p:cNvSpPr>
                <a:spLocks noRot="1" noChangeAspect="1" noMove="1" noResize="1" noEditPoints="1" noAdjustHandles="1" noChangeArrowheads="1" noChangeShapeType="1" noTextEdit="1"/>
              </p:cNvSpPr>
              <p:nvPr/>
            </p:nvSpPr>
            <p:spPr>
              <a:xfrm>
                <a:off x="6735516" y="3591018"/>
                <a:ext cx="1868932" cy="594066"/>
              </a:xfrm>
              <a:prstGeom prst="roundRect">
                <a:avLst>
                  <a:gd name="adj" fmla="val 0"/>
                </a:avLst>
              </a:prstGeom>
              <a:blipFill rotWithShape="1">
                <a:blip r:embed="rId4"/>
                <a:stretch>
                  <a:fillRect b="-1515"/>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8" name="椭圆 7"/>
              <p:cNvSpPr/>
              <p:nvPr/>
            </p:nvSpPr>
            <p:spPr>
              <a:xfrm>
                <a:off x="1457096" y="5129368"/>
                <a:ext cx="3840427" cy="9361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假设空间</a:t>
                </a:r>
                <a:r>
                  <a:rPr lang="en-US" altLang="zh-CN" sz="2000" b="1" dirty="0" smtClean="0">
                    <a:solidFill>
                      <a:srgbClr val="C00000"/>
                    </a:solidFill>
                    <a:latin typeface="Times New Roman" pitchFamily="18" charset="0"/>
                    <a:ea typeface="黑体" pitchFamily="49" charset="-122"/>
                    <a:cs typeface="Times New Roman" pitchFamily="18" charset="0"/>
                  </a:rPr>
                  <a:t>/</a:t>
                </a:r>
                <a:r>
                  <a:rPr lang="zh-CN" altLang="en-US" sz="2000" b="1" dirty="0" smtClean="0">
                    <a:solidFill>
                      <a:srgbClr val="C00000"/>
                    </a:solidFill>
                    <a:latin typeface="Times New Roman" pitchFamily="18" charset="0"/>
                    <a:ea typeface="黑体" pitchFamily="49" charset="-122"/>
                    <a:cs typeface="Times New Roman" pitchFamily="18" charset="0"/>
                  </a:rPr>
                  <a:t>集合</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a:ea typeface="Cambria Math"/>
                          <a:cs typeface="Times New Roman" pitchFamily="18" charset="0"/>
                        </a:rPr>
                        <m:t>𝓗</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8" name="椭圆 7"/>
              <p:cNvSpPr>
                <a:spLocks noRot="1" noChangeAspect="1" noMove="1" noResize="1" noEditPoints="1" noAdjustHandles="1" noChangeArrowheads="1" noChangeShapeType="1" noTextEdit="1"/>
              </p:cNvSpPr>
              <p:nvPr/>
            </p:nvSpPr>
            <p:spPr>
              <a:xfrm>
                <a:off x="1092822" y="4704276"/>
                <a:ext cx="2880320" cy="702078"/>
              </a:xfrm>
              <a:prstGeom prst="ellipse">
                <a:avLst/>
              </a:prstGeom>
              <a:blipFill rotWithShape="1">
                <a:blip r:embed="rId5"/>
                <a:stretch>
                  <a:fillRect/>
                </a:stretch>
              </a:blipFill>
              <a:ln>
                <a:solidFill>
                  <a:srgbClr val="0070C0"/>
                </a:solidFill>
              </a:ln>
            </p:spPr>
            <p:txBody>
              <a:bodyPr/>
              <a:lstStyle/>
              <a:p>
                <a:r>
                  <a:rPr lang="zh-CN" altLang="en-US" sz="100">
                    <a:noFill/>
                  </a:rPr>
                  <a:t> </a:t>
                </a:r>
                <a:endParaRPr lang="zh-CN" altLang="en-US" sz="100">
                  <a:noFill/>
                </a:endParaRPr>
              </a:p>
            </p:txBody>
          </p:sp>
        </mc:Fallback>
      </mc:AlternateContent>
      <p:cxnSp>
        <p:nvCxnSpPr>
          <p:cNvPr id="10" name="直接箭头连接符 9"/>
          <p:cNvCxnSpPr/>
          <p:nvPr/>
        </p:nvCxnSpPr>
        <p:spPr>
          <a:xfrm>
            <a:off x="3388696" y="3888051"/>
            <a:ext cx="288032"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372202" y="3888051"/>
            <a:ext cx="288032"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a:off x="1792785" y="3373943"/>
            <a:ext cx="216024"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任意多边形 21"/>
          <p:cNvSpPr/>
          <p:nvPr/>
        </p:nvSpPr>
        <p:spPr>
          <a:xfrm rot="5400000" flipV="1">
            <a:off x="3868412" y="4147206"/>
            <a:ext cx="490219" cy="782006"/>
          </a:xfrm>
          <a:custGeom>
            <a:avLst/>
            <a:gdLst>
              <a:gd name="connsiteX0" fmla="*/ 0 w 901963"/>
              <a:gd name="connsiteY0" fmla="*/ 829838 h 837496"/>
              <a:gd name="connsiteX1" fmla="*/ 609600 w 901963"/>
              <a:gd name="connsiteY1" fmla="*/ 728238 h 837496"/>
              <a:gd name="connsiteX2" fmla="*/ 876300 w 901963"/>
              <a:gd name="connsiteY2" fmla="*/ 67838 h 837496"/>
              <a:gd name="connsiteX3" fmla="*/ 876300 w 901963"/>
              <a:gd name="connsiteY3" fmla="*/ 55138 h 837496"/>
            </a:gdLst>
            <a:ahLst/>
            <a:cxnLst>
              <a:cxn ang="0">
                <a:pos x="connsiteX0" y="connsiteY0"/>
              </a:cxn>
              <a:cxn ang="0">
                <a:pos x="connsiteX1" y="connsiteY1"/>
              </a:cxn>
              <a:cxn ang="0">
                <a:pos x="connsiteX2" y="connsiteY2"/>
              </a:cxn>
              <a:cxn ang="0">
                <a:pos x="connsiteX3" y="connsiteY3"/>
              </a:cxn>
            </a:cxnLst>
            <a:rect l="l" t="t" r="r" b="b"/>
            <a:pathLst>
              <a:path w="901963" h="837496">
                <a:moveTo>
                  <a:pt x="0" y="829838"/>
                </a:moveTo>
                <a:cubicBezTo>
                  <a:pt x="231775" y="842538"/>
                  <a:pt x="463550" y="855238"/>
                  <a:pt x="609600" y="728238"/>
                </a:cubicBezTo>
                <a:cubicBezTo>
                  <a:pt x="755650" y="601238"/>
                  <a:pt x="831850" y="180021"/>
                  <a:pt x="876300" y="67838"/>
                </a:cubicBezTo>
                <a:cubicBezTo>
                  <a:pt x="920750" y="-44345"/>
                  <a:pt x="898525" y="5396"/>
                  <a:pt x="876300" y="55138"/>
                </a:cubicBezTo>
              </a:path>
            </a:pathLst>
          </a:custGeom>
          <a:ln w="1905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b="1"/>
          </a:p>
        </p:txBody>
      </p:sp>
      <p:sp>
        <p:nvSpPr>
          <p:cNvPr id="42" name="任意多边形 41"/>
          <p:cNvSpPr/>
          <p:nvPr/>
        </p:nvSpPr>
        <p:spPr>
          <a:xfrm rot="16200000" flipH="1" flipV="1">
            <a:off x="5637700" y="4147207"/>
            <a:ext cx="490219" cy="782006"/>
          </a:xfrm>
          <a:custGeom>
            <a:avLst/>
            <a:gdLst>
              <a:gd name="connsiteX0" fmla="*/ 0 w 901963"/>
              <a:gd name="connsiteY0" fmla="*/ 829838 h 837496"/>
              <a:gd name="connsiteX1" fmla="*/ 609600 w 901963"/>
              <a:gd name="connsiteY1" fmla="*/ 728238 h 837496"/>
              <a:gd name="connsiteX2" fmla="*/ 876300 w 901963"/>
              <a:gd name="connsiteY2" fmla="*/ 67838 h 837496"/>
              <a:gd name="connsiteX3" fmla="*/ 876300 w 901963"/>
              <a:gd name="connsiteY3" fmla="*/ 55138 h 837496"/>
            </a:gdLst>
            <a:ahLst/>
            <a:cxnLst>
              <a:cxn ang="0">
                <a:pos x="connsiteX0" y="connsiteY0"/>
              </a:cxn>
              <a:cxn ang="0">
                <a:pos x="connsiteX1" y="connsiteY1"/>
              </a:cxn>
              <a:cxn ang="0">
                <a:pos x="connsiteX2" y="connsiteY2"/>
              </a:cxn>
              <a:cxn ang="0">
                <a:pos x="connsiteX3" y="connsiteY3"/>
              </a:cxn>
            </a:cxnLst>
            <a:rect l="l" t="t" r="r" b="b"/>
            <a:pathLst>
              <a:path w="901963" h="837496">
                <a:moveTo>
                  <a:pt x="0" y="829838"/>
                </a:moveTo>
                <a:cubicBezTo>
                  <a:pt x="231775" y="842538"/>
                  <a:pt x="463550" y="855238"/>
                  <a:pt x="609600" y="728238"/>
                </a:cubicBezTo>
                <a:cubicBezTo>
                  <a:pt x="755650" y="601238"/>
                  <a:pt x="831850" y="180021"/>
                  <a:pt x="876300" y="67838"/>
                </a:cubicBezTo>
                <a:cubicBezTo>
                  <a:pt x="920750" y="-44345"/>
                  <a:pt x="898525" y="5396"/>
                  <a:pt x="876300" y="55138"/>
                </a:cubicBezTo>
              </a:path>
            </a:pathLst>
          </a:custGeom>
          <a:ln w="1905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b="1"/>
          </a:p>
        </p:txBody>
      </p:sp>
      <mc:AlternateContent xmlns:mc="http://schemas.openxmlformats.org/markup-compatibility/2006">
        <mc:Choice xmlns:a14="http://schemas.microsoft.com/office/drawing/2010/main" Requires="a14">
          <p:sp>
            <p:nvSpPr>
              <p:cNvPr id="43" name="椭圆 42"/>
              <p:cNvSpPr/>
              <p:nvPr/>
            </p:nvSpPr>
            <p:spPr>
              <a:xfrm>
                <a:off x="8016213" y="5129368"/>
                <a:ext cx="3840427" cy="9361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损失函数</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r>
                  <a:rPr lang="zh-CN" altLang="en-US" sz="2000" b="1" dirty="0">
                    <a:solidFill>
                      <a:srgbClr val="C00000"/>
                    </a:solidFill>
                    <a:latin typeface="Times New Roman" pitchFamily="18" charset="0"/>
                    <a:ea typeface="黑体" pitchFamily="49" charset="-122"/>
                    <a:cs typeface="Times New Roman" pitchFamily="18" charset="0"/>
                  </a:rPr>
                  <a:t>（</a:t>
                </a:r>
                <a:r>
                  <a:rPr lang="en-US" altLang="zh-CN" sz="2000" b="1" dirty="0" smtClean="0">
                    <a:solidFill>
                      <a:srgbClr val="C00000"/>
                    </a:solidFill>
                    <a:latin typeface="Times New Roman" pitchFamily="18" charset="0"/>
                    <a:ea typeface="黑体" pitchFamily="49" charset="-122"/>
                    <a:cs typeface="Times New Roman" pitchFamily="18" charset="0"/>
                  </a:rPr>
                  <a:t>Loss Function</a:t>
                </a:r>
                <a:r>
                  <a:rPr lang="zh-CN" altLang="en-US" sz="2000" b="1" dirty="0" smtClean="0">
                    <a:solidFill>
                      <a:srgbClr val="C00000"/>
                    </a:solidFill>
                    <a:latin typeface="Times New Roman" pitchFamily="18" charset="0"/>
                    <a:ea typeface="黑体" pitchFamily="49" charset="-122"/>
                    <a:cs typeface="Times New Roman" pitchFamily="18" charset="0"/>
                  </a:rPr>
                  <a:t>）</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a:ea typeface="Cambria Math"/>
                          <a:cs typeface="Times New Roman" pitchFamily="18" charset="0"/>
                        </a:rPr>
                        <m:t>𝓛</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43" name="椭圆 42"/>
              <p:cNvSpPr>
                <a:spLocks noRot="1" noChangeAspect="1" noMove="1" noResize="1" noEditPoints="1" noAdjustHandles="1" noChangeArrowheads="1" noChangeShapeType="1" noTextEdit="1"/>
              </p:cNvSpPr>
              <p:nvPr/>
            </p:nvSpPr>
            <p:spPr>
              <a:xfrm>
                <a:off x="6012160" y="4704276"/>
                <a:ext cx="2880320" cy="702078"/>
              </a:xfrm>
              <a:prstGeom prst="ellipse">
                <a:avLst/>
              </a:prstGeom>
              <a:blipFill rotWithShape="1">
                <a:blip r:embed="rId6"/>
                <a:stretch>
                  <a:fillRect t="-7051" b="-1282"/>
                </a:stretch>
              </a:blipFill>
              <a:ln>
                <a:solidFill>
                  <a:srgbClr val="0070C0"/>
                </a:solidFill>
              </a:ln>
            </p:spPr>
            <p:txBody>
              <a:bodyPr/>
              <a:lstStyle/>
              <a:p>
                <a:r>
                  <a:rPr lang="zh-CN" altLang="en-US" sz="100">
                    <a:noFill/>
                  </a:rPr>
                  <a:t> </a:t>
                </a:r>
                <a:endParaRPr lang="zh-CN" altLang="en-US" sz="100">
                  <a:noFill/>
                </a:endParaRPr>
              </a:p>
            </p:txBody>
          </p:sp>
        </mc:Fallback>
      </mc:AlternateContent>
      <p:sp>
        <p:nvSpPr>
          <p:cNvPr id="46" name="TextBox 7"/>
          <p:cNvSpPr txBox="1"/>
          <p:nvPr/>
        </p:nvSpPr>
        <p:spPr>
          <a:xfrm>
            <a:off x="4504690" y="1367155"/>
            <a:ext cx="4321810" cy="1753235"/>
          </a:xfrm>
          <a:prstGeom prst="rect">
            <a:avLst/>
          </a:prstGeom>
          <a:solidFill>
            <a:schemeClr val="accent5">
              <a:lumMod val="75000"/>
            </a:schemeClr>
          </a:solid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800" dirty="0">
                <a:solidFill>
                  <a:schemeClr val="bg1">
                    <a:lumMod val="95000"/>
                  </a:schemeClr>
                </a:solidFill>
              </a:rPr>
              <a:t>“A computer program is said to </a:t>
            </a:r>
            <a:r>
              <a:rPr lang="en-US" sz="1800" i="1" dirty="0">
                <a:solidFill>
                  <a:schemeClr val="bg1">
                    <a:lumMod val="95000"/>
                  </a:schemeClr>
                </a:solidFill>
              </a:rPr>
              <a:t>learn</a:t>
            </a:r>
            <a:r>
              <a:rPr lang="en-US" sz="1800" dirty="0">
                <a:solidFill>
                  <a:schemeClr val="bg1">
                    <a:lumMod val="95000"/>
                  </a:schemeClr>
                </a:solidFill>
              </a:rPr>
              <a:t> from experience E with respect to some task T and some performance measure P, if its performance on T, as measured by P, improves with experience E.”</a:t>
            </a:r>
            <a:endParaRPr lang="en-US" sz="1800" dirty="0">
              <a:solidFill>
                <a:schemeClr val="bg1">
                  <a:lumMod val="95000"/>
                </a:schemeClr>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37995" y="3457439"/>
            <a:ext cx="6323522" cy="2023199"/>
          </a:xfrm>
          <a:prstGeom prst="rect">
            <a:avLst/>
          </a:prstGeom>
        </p:spPr>
      </p:pic>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r>
              <a:rPr kumimoji="1" lang="zh-CN" altLang="en-US" dirty="0" smtClean="0"/>
              <a:t>分类问题：例如，癌症辅助诊断（判断是否患癌症）</a:t>
            </a:r>
            <a:endParaRPr kumimoji="1" lang="zh-CN" altLang="en-US" dirty="0"/>
          </a:p>
        </p:txBody>
      </p:sp>
      <p:pic>
        <p:nvPicPr>
          <p:cNvPr id="4" name="图片 3"/>
          <p:cNvPicPr>
            <a:picLocks noChangeAspect="1"/>
          </p:cNvPicPr>
          <p:nvPr/>
        </p:nvPicPr>
        <p:blipFill>
          <a:blip r:embed="rId2"/>
          <a:stretch>
            <a:fillRect/>
          </a:stretch>
        </p:blipFill>
        <p:spPr>
          <a:xfrm>
            <a:off x="637995" y="2190030"/>
            <a:ext cx="6614030" cy="1267409"/>
          </a:xfrm>
          <a:prstGeom prst="rect">
            <a:avLst/>
          </a:prstGeom>
        </p:spPr>
      </p:pic>
      <p:pic>
        <p:nvPicPr>
          <p:cNvPr id="7" name="图片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432"/>
          <a:stretch>
            <a:fillRect/>
          </a:stretch>
        </p:blipFill>
        <p:spPr>
          <a:xfrm>
            <a:off x="7520506" y="4362536"/>
            <a:ext cx="1623494" cy="1638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r>
              <a:rPr kumimoji="1" lang="zh-CN" altLang="en-US" dirty="0" smtClean="0"/>
              <a:t>例：</a:t>
            </a:r>
            <a:r>
              <a:rPr kumimoji="1" lang="zh-CN" altLang="en-US" dirty="0"/>
              <a:t>癌症辅助诊断（判断是否患癌症）</a:t>
            </a:r>
            <a:endParaRPr kumimoji="1" lang="zh-CN" altLang="en-US" dirty="0"/>
          </a:p>
          <a:p>
            <a:pPr lvl="1"/>
            <a:r>
              <a:rPr kumimoji="1" lang="zh-CN" altLang="en-US" dirty="0" smtClean="0"/>
              <a:t>中国癌症发病率约为：</a:t>
            </a:r>
            <a:r>
              <a:rPr kumimoji="1" lang="en-US" altLang="zh-CN" dirty="0" smtClean="0"/>
              <a:t>2/1000</a:t>
            </a:r>
            <a:endParaRPr kumimoji="1" lang="en-US" altLang="zh-CN" dirty="0" smtClean="0"/>
          </a:p>
          <a:p>
            <a:pPr lvl="1"/>
            <a:endParaRPr kumimoji="1" lang="en-US" altLang="zh-CN" dirty="0" smtClean="0"/>
          </a:p>
          <a:p>
            <a:pPr lvl="1"/>
            <a:r>
              <a:rPr kumimoji="1" lang="zh-CN" altLang="en-US" dirty="0" smtClean="0"/>
              <a:t>假设有</a:t>
            </a:r>
            <a:r>
              <a:rPr kumimoji="1" lang="en-US" altLang="zh-CN" dirty="0" smtClean="0"/>
              <a:t>1000</a:t>
            </a:r>
            <a:r>
              <a:rPr kumimoji="1" lang="zh-CN" altLang="en-US" dirty="0" smtClean="0"/>
              <a:t>名受测者，其中有</a:t>
            </a:r>
            <a:r>
              <a:rPr kumimoji="1" lang="en-US" altLang="zh-CN" dirty="0" smtClean="0"/>
              <a:t>2</a:t>
            </a:r>
            <a:r>
              <a:rPr kumimoji="1" lang="zh-CN" altLang="en-US" dirty="0" smtClean="0"/>
              <a:t>位癌症患者；</a:t>
            </a:r>
            <a:endParaRPr kumimoji="1" lang="en-US" altLang="zh-CN" dirty="0" smtClean="0"/>
          </a:p>
          <a:p>
            <a:pPr lvl="2"/>
            <a:r>
              <a:rPr kumimoji="1" lang="zh-CN" altLang="en-US" dirty="0" smtClean="0"/>
              <a:t>患有癌症病人：</a:t>
            </a:r>
            <a:r>
              <a:rPr kumimoji="1" lang="en-US" altLang="zh-CN" dirty="0" smtClean="0"/>
              <a:t>2</a:t>
            </a:r>
            <a:r>
              <a:rPr kumimoji="1" lang="zh-CN" altLang="en-US" dirty="0" smtClean="0"/>
              <a:t>人，正例</a:t>
            </a:r>
            <a:endParaRPr kumimoji="1" lang="en-US" altLang="zh-CN" dirty="0" smtClean="0"/>
          </a:p>
          <a:p>
            <a:pPr lvl="2"/>
            <a:r>
              <a:rPr kumimoji="1" lang="zh-CN" altLang="en-US" dirty="0" smtClean="0"/>
              <a:t>模型</a:t>
            </a:r>
            <a:r>
              <a:rPr kumimoji="1" lang="en-US" altLang="zh-CN" dirty="0" smtClean="0"/>
              <a:t>I</a:t>
            </a:r>
            <a:r>
              <a:rPr kumimoji="1" lang="zh-CN" altLang="en-US" dirty="0" smtClean="0"/>
              <a:t>：全部判断为没有癌症，错误率为？精度为？</a:t>
            </a:r>
            <a:endParaRPr kumimoji="1" lang="en-US" altLang="zh-CN" dirty="0"/>
          </a:p>
          <a:p>
            <a:pPr lvl="2"/>
            <a:r>
              <a:rPr kumimoji="1" lang="zh-CN" altLang="en-US" dirty="0" smtClean="0"/>
              <a:t>模型</a:t>
            </a:r>
            <a:r>
              <a:rPr kumimoji="1" lang="en-US" altLang="zh-CN" dirty="0" smtClean="0"/>
              <a:t>II</a:t>
            </a:r>
            <a:r>
              <a:rPr kumimoji="1" lang="zh-CN" altLang="en-US" dirty="0" smtClean="0"/>
              <a:t>：</a:t>
            </a:r>
            <a:r>
              <a:rPr kumimoji="1" lang="en-US" altLang="zh-CN" dirty="0" smtClean="0"/>
              <a:t>2</a:t>
            </a:r>
            <a:r>
              <a:rPr kumimoji="1" lang="zh-CN" altLang="en-US" dirty="0" smtClean="0"/>
              <a:t>位患者预测正确，另有</a:t>
            </a:r>
            <a:r>
              <a:rPr kumimoji="1" lang="en-US" altLang="zh-CN" dirty="0" smtClean="0"/>
              <a:t>4</a:t>
            </a:r>
            <a:r>
              <a:rPr kumimoji="1" lang="zh-CN" altLang="en-US" dirty="0" smtClean="0"/>
              <a:t>位反例预测为患病，其余预测正确。错误率为？精度为？</a:t>
            </a:r>
            <a:endParaRPr kumimoji="1" lang="en-US" altLang="zh-CN" dirty="0" smtClean="0"/>
          </a:p>
        </p:txBody>
      </p:sp>
      <p:pic>
        <p:nvPicPr>
          <p:cNvPr id="5" name="图片 4"/>
          <p:cNvPicPr>
            <a:picLocks noChangeAspect="1"/>
          </p:cNvPicPr>
          <p:nvPr/>
        </p:nvPicPr>
        <p:blipFill rotWithShape="1">
          <a:blip r:embed="rId1"/>
          <a:srcRect l="30839" t="23966" r="6368" b="21943"/>
          <a:stretch>
            <a:fillRect/>
          </a:stretch>
        </p:blipFill>
        <p:spPr>
          <a:xfrm>
            <a:off x="5854700" y="1058545"/>
            <a:ext cx="3081655" cy="1493520"/>
          </a:xfrm>
          <a:prstGeom prst="rect">
            <a:avLst/>
          </a:prstGeom>
        </p:spPr>
      </p:pic>
      <p:graphicFrame>
        <p:nvGraphicFramePr>
          <p:cNvPr id="6" name="表格 5"/>
          <p:cNvGraphicFramePr>
            <a:graphicFrameLocks noGrp="1"/>
          </p:cNvGraphicFramePr>
          <p:nvPr>
            <p:custDataLst>
              <p:tags r:id="rId2"/>
            </p:custDataLst>
          </p:nvPr>
        </p:nvGraphicFramePr>
        <p:xfrm>
          <a:off x="841938" y="5127038"/>
          <a:ext cx="4457700" cy="1205865"/>
        </p:xfrm>
        <a:graphic>
          <a:graphicData uri="http://schemas.openxmlformats.org/drawingml/2006/table">
            <a:tbl>
              <a:tblPr firstRow="1" bandRow="1">
                <a:tableStyleId>{7DF18680-E054-41AD-8BC1-D1AEF772440D}</a:tableStyleId>
              </a:tblPr>
              <a:tblGrid>
                <a:gridCol w="1485900"/>
                <a:gridCol w="1485900"/>
                <a:gridCol w="1485900"/>
              </a:tblGrid>
              <a:tr h="401955">
                <a:tc>
                  <a:txBody>
                    <a:bodyPr/>
                    <a:lstStyle/>
                    <a:p>
                      <a:pPr algn="ctr"/>
                      <a:endParaRPr lang="zh-CN" altLang="en-US" sz="1500" dirty="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c>
                  <a:txBody>
                    <a:bodyPr/>
                    <a:lstStyle/>
                    <a:p>
                      <a:pPr algn="ctr"/>
                      <a:r>
                        <a:rPr lang="zh-CN" altLang="en-US" sz="1500" dirty="0" smtClean="0">
                          <a:latin typeface="华文中宋" panose="02010600040101010101" charset="-122"/>
                          <a:ea typeface="华文中宋" panose="02010600040101010101" charset="-122"/>
                          <a:cs typeface="Bookman Old Style" panose="02050604050505020204" charset="0"/>
                        </a:rPr>
                        <a:t>错误率</a:t>
                      </a:r>
                      <a:endParaRPr lang="zh-CN" altLang="en-US"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c>
                  <a:txBody>
                    <a:bodyPr/>
                    <a:lstStyle/>
                    <a:p>
                      <a:pPr algn="ctr"/>
                      <a:r>
                        <a:rPr lang="zh-CN" altLang="en-US" sz="1500" dirty="0" smtClean="0">
                          <a:latin typeface="华文中宋" panose="02010600040101010101" charset="-122"/>
                          <a:ea typeface="华文中宋" panose="02010600040101010101" charset="-122"/>
                          <a:cs typeface="Bookman Old Style" panose="02050604050505020204" charset="0"/>
                        </a:rPr>
                        <a:t>精度</a:t>
                      </a:r>
                      <a:endParaRPr lang="zh-CN" altLang="en-US"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r>
              <a:tr h="401955">
                <a:tc>
                  <a:txBody>
                    <a:bodyPr/>
                    <a:lstStyle/>
                    <a:p>
                      <a:pPr algn="ctr"/>
                      <a:r>
                        <a:rPr lang="zh-CN" altLang="en-US" sz="1500" dirty="0" smtClean="0">
                          <a:latin typeface="华文中宋" panose="02010600040101010101" charset="-122"/>
                          <a:ea typeface="华文中宋" panose="02010600040101010101" charset="-122"/>
                          <a:cs typeface="华文中宋" panose="02010600040101010101" charset="-122"/>
                        </a:rPr>
                        <a:t>模型</a:t>
                      </a:r>
                      <a:r>
                        <a:rPr lang="en-US" altLang="zh-CN" sz="1500" dirty="0" smtClean="0">
                          <a:latin typeface="华文中宋" panose="02010600040101010101" charset="-122"/>
                          <a:ea typeface="华文中宋" panose="02010600040101010101" charset="-122"/>
                          <a:cs typeface="华文中宋" panose="02010600040101010101" charset="-122"/>
                        </a:rPr>
                        <a:t>I</a:t>
                      </a:r>
                      <a:endParaRPr lang="zh-CN" altLang="en-US" sz="1500" dirty="0">
                        <a:latin typeface="华文中宋" panose="02010600040101010101" charset="-122"/>
                        <a:ea typeface="华文中宋" panose="02010600040101010101" charset="-122"/>
                        <a:cs typeface="华文中宋" panose="02010600040101010101" charset="-122"/>
                      </a:endParaRPr>
                    </a:p>
                  </a:txBody>
                  <a:tcPr marL="68580" marR="68580" marT="34290" marB="34290" anchor="ctr" anchorCtr="1"/>
                </a:tc>
                <a:tc>
                  <a:txBody>
                    <a:bodyPr/>
                    <a:lstStyle/>
                    <a:p>
                      <a:pPr algn="ctr"/>
                      <a:r>
                        <a:rPr lang="en-US" altLang="zh-CN" sz="1500" dirty="0" smtClean="0">
                          <a:latin typeface="华文中宋" panose="02010600040101010101" charset="-122"/>
                          <a:ea typeface="华文中宋" panose="02010600040101010101" charset="-122"/>
                          <a:cs typeface="Bookman Old Style" panose="02050604050505020204" charset="0"/>
                        </a:rPr>
                        <a:t>2/1000</a:t>
                      </a:r>
                      <a:endParaRPr lang="en-US" altLang="zh-CN"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c>
                  <a:txBody>
                    <a:bodyPr/>
                    <a:lstStyle/>
                    <a:p>
                      <a:pPr algn="ctr"/>
                      <a:r>
                        <a:rPr lang="en-US" altLang="zh-CN" sz="1500" dirty="0" smtClean="0">
                          <a:latin typeface="华文中宋" panose="02010600040101010101" charset="-122"/>
                          <a:ea typeface="华文中宋" panose="02010600040101010101" charset="-122"/>
                          <a:cs typeface="Bookman Old Style" panose="02050604050505020204" charset="0"/>
                        </a:rPr>
                        <a:t>99.8%</a:t>
                      </a:r>
                      <a:endParaRPr lang="en-US" altLang="zh-CN"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r>
              <a:tr h="401955">
                <a:tc>
                  <a:txBody>
                    <a:bodyPr/>
                    <a:lstStyle/>
                    <a:p>
                      <a:pPr algn="ctr"/>
                      <a:r>
                        <a:rPr lang="zh-CN" altLang="en-US" sz="1500" dirty="0" smtClean="0">
                          <a:latin typeface="华文中宋" panose="02010600040101010101" charset="-122"/>
                          <a:ea typeface="华文中宋" panose="02010600040101010101" charset="-122"/>
                          <a:cs typeface="华文中宋" panose="02010600040101010101" charset="-122"/>
                        </a:rPr>
                        <a:t>模型</a:t>
                      </a:r>
                      <a:r>
                        <a:rPr lang="en-US" altLang="zh-CN" sz="1500" dirty="0" smtClean="0">
                          <a:latin typeface="华文中宋" panose="02010600040101010101" charset="-122"/>
                          <a:ea typeface="华文中宋" panose="02010600040101010101" charset="-122"/>
                          <a:cs typeface="华文中宋" panose="02010600040101010101" charset="-122"/>
                        </a:rPr>
                        <a:t>II</a:t>
                      </a:r>
                      <a:endParaRPr lang="zh-CN" altLang="en-US" sz="1500" dirty="0">
                        <a:latin typeface="华文中宋" panose="02010600040101010101" charset="-122"/>
                        <a:ea typeface="华文中宋" panose="02010600040101010101" charset="-122"/>
                        <a:cs typeface="华文中宋" panose="02010600040101010101" charset="-122"/>
                      </a:endParaRPr>
                    </a:p>
                  </a:txBody>
                  <a:tcPr marL="68580" marR="68580" marT="34290" marB="34290" anchor="ctr" anchorCtr="1"/>
                </a:tc>
                <a:tc>
                  <a:txBody>
                    <a:bodyPr/>
                    <a:lstStyle/>
                    <a:p>
                      <a:pPr algn="ctr"/>
                      <a:r>
                        <a:rPr lang="en-US" altLang="zh-CN" sz="1500" dirty="0" smtClean="0">
                          <a:latin typeface="华文中宋" panose="02010600040101010101" charset="-122"/>
                          <a:ea typeface="华文中宋" panose="02010600040101010101" charset="-122"/>
                          <a:cs typeface="Bookman Old Style" panose="02050604050505020204" charset="0"/>
                        </a:rPr>
                        <a:t>4/1000</a:t>
                      </a:r>
                      <a:endParaRPr lang="en-US" altLang="zh-CN"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c>
                  <a:txBody>
                    <a:bodyPr/>
                    <a:lstStyle/>
                    <a:p>
                      <a:pPr algn="ctr"/>
                      <a:r>
                        <a:rPr lang="en-US" altLang="zh-CN" sz="1500" dirty="0" smtClean="0">
                          <a:latin typeface="华文中宋" panose="02010600040101010101" charset="-122"/>
                          <a:ea typeface="华文中宋" panose="02010600040101010101" charset="-122"/>
                          <a:cs typeface="Bookman Old Style" panose="02050604050505020204" charset="0"/>
                        </a:rPr>
                        <a:t>99.6%</a:t>
                      </a:r>
                      <a:endParaRPr lang="en-US" altLang="zh-CN"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r>
            </a:tbl>
          </a:graphicData>
        </a:graphic>
      </p:graphicFrame>
      <p:sp>
        <p:nvSpPr>
          <p:cNvPr id="7" name="文本框 6"/>
          <p:cNvSpPr txBox="1"/>
          <p:nvPr/>
        </p:nvSpPr>
        <p:spPr>
          <a:xfrm>
            <a:off x="5842731" y="5499726"/>
            <a:ext cx="3093720" cy="460375"/>
          </a:xfrm>
          <a:prstGeom prst="rect">
            <a:avLst/>
          </a:prstGeom>
          <a:noFill/>
        </p:spPr>
        <p:txBody>
          <a:bodyPr wrap="none" rtlCol="0">
            <a:spAutoFit/>
          </a:bodyPr>
          <a:lstStyle/>
          <a:p>
            <a:r>
              <a:rPr kumimoji="1" lang="zh-CN" altLang="en-US" sz="2400" b="1" dirty="0" smtClean="0">
                <a:solidFill>
                  <a:srgbClr val="C00000"/>
                </a:solidFill>
                <a:latin typeface="幼圆" panose="02010509060101010101" charset="-122"/>
                <a:ea typeface="幼圆" panose="02010509060101010101" charset="-122"/>
                <a:cs typeface="幼圆" panose="02010509060101010101" charset="-122"/>
              </a:rPr>
              <a:t>模型</a:t>
            </a:r>
            <a:r>
              <a:rPr kumimoji="1" lang="en-US" altLang="zh-CN" sz="2400" b="1" dirty="0" smtClean="0">
                <a:solidFill>
                  <a:srgbClr val="C00000"/>
                </a:solidFill>
                <a:latin typeface="幼圆" panose="02010509060101010101" charset="-122"/>
                <a:ea typeface="幼圆" panose="02010509060101010101" charset="-122"/>
                <a:cs typeface="幼圆" panose="02010509060101010101" charset="-122"/>
              </a:rPr>
              <a:t>I</a:t>
            </a:r>
            <a:r>
              <a:rPr kumimoji="1" lang="zh-CN" altLang="en-US" sz="2400" b="1" dirty="0" smtClean="0">
                <a:solidFill>
                  <a:srgbClr val="C00000"/>
                </a:solidFill>
                <a:latin typeface="幼圆" panose="02010509060101010101" charset="-122"/>
                <a:ea typeface="幼圆" panose="02010509060101010101" charset="-122"/>
                <a:cs typeface="幼圆" panose="02010509060101010101" charset="-122"/>
              </a:rPr>
              <a:t> 好于 模型</a:t>
            </a:r>
            <a:r>
              <a:rPr kumimoji="1" lang="en-US" altLang="zh-CN" sz="2400" b="1" dirty="0" smtClean="0">
                <a:solidFill>
                  <a:srgbClr val="C00000"/>
                </a:solidFill>
                <a:latin typeface="幼圆" panose="02010509060101010101" charset="-122"/>
                <a:ea typeface="幼圆" panose="02010509060101010101" charset="-122"/>
                <a:cs typeface="幼圆" panose="02010509060101010101" charset="-122"/>
              </a:rPr>
              <a:t>II</a:t>
            </a:r>
            <a:r>
              <a:rPr kumimoji="1" lang="zh-CN" altLang="en-US" sz="2400" b="1" dirty="0" smtClean="0">
                <a:solidFill>
                  <a:srgbClr val="C00000"/>
                </a:solidFill>
                <a:latin typeface="幼圆" panose="02010509060101010101" charset="-122"/>
                <a:ea typeface="幼圆" panose="02010509060101010101" charset="-122"/>
                <a:cs typeface="幼圆" panose="02010509060101010101" charset="-122"/>
              </a:rPr>
              <a:t>？</a:t>
            </a:r>
            <a:endParaRPr kumimoji="1" lang="zh-CN" altLang="en-US" sz="2400" b="1" dirty="0" smtClean="0">
              <a:solidFill>
                <a:srgbClr val="C00000"/>
              </a:solidFill>
              <a:latin typeface="幼圆" panose="02010509060101010101" charset="-122"/>
              <a:ea typeface="幼圆" panose="02010509060101010101" charset="-122"/>
              <a:cs typeface="幼圆" panose="020105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查准率（</a:t>
            </a:r>
            <a:r>
              <a:rPr kumimoji="1" lang="en-US" altLang="zh-CN" dirty="0" smtClean="0"/>
              <a:t>precision</a:t>
            </a:r>
            <a:r>
              <a:rPr kumimoji="1" lang="zh-CN" altLang="en-US" dirty="0" smtClean="0"/>
              <a:t>）、查全率（</a:t>
            </a:r>
            <a:r>
              <a:rPr kumimoji="1" lang="en-US" altLang="zh-CN" dirty="0" smtClean="0"/>
              <a:t>recall</a:t>
            </a:r>
            <a:r>
              <a:rPr kumimoji="1" lang="zh-CN" altLang="en-US" dirty="0" smtClean="0"/>
              <a:t>）、</a:t>
            </a:r>
            <a:r>
              <a:rPr kumimoji="1" lang="en-US" altLang="zh-CN" dirty="0" smtClean="0"/>
              <a:t>F1</a:t>
            </a:r>
            <a:endParaRPr kumimoji="1" lang="zh-CN" altLang="en-US" dirty="0"/>
          </a:p>
        </p:txBody>
      </p:sp>
      <p:pic>
        <p:nvPicPr>
          <p:cNvPr id="6" name="图片 5"/>
          <p:cNvPicPr>
            <a:picLocks noChangeAspect="1"/>
          </p:cNvPicPr>
          <p:nvPr/>
        </p:nvPicPr>
        <p:blipFill rotWithShape="1">
          <a:blip r:embed="rId1"/>
          <a:srcRect b="56086"/>
          <a:stretch>
            <a:fillRect/>
          </a:stretch>
        </p:blipFill>
        <p:spPr>
          <a:xfrm>
            <a:off x="369570" y="1631315"/>
            <a:ext cx="8742045" cy="2018665"/>
          </a:xfrm>
          <a:prstGeom prst="rect">
            <a:avLst/>
          </a:prstGeom>
        </p:spPr>
      </p:pic>
      <p:pic>
        <p:nvPicPr>
          <p:cNvPr id="8" name="图片 7"/>
          <p:cNvPicPr>
            <a:picLocks noChangeAspect="1"/>
          </p:cNvPicPr>
          <p:nvPr/>
        </p:nvPicPr>
        <p:blipFill rotWithShape="1">
          <a:blip r:embed="rId1"/>
          <a:srcRect l="22267" t="47084" r="23931"/>
          <a:stretch>
            <a:fillRect/>
          </a:stretch>
        </p:blipFill>
        <p:spPr>
          <a:xfrm>
            <a:off x="2245360" y="3772535"/>
            <a:ext cx="4990465" cy="2580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查准率（</a:t>
            </a:r>
            <a:r>
              <a:rPr kumimoji="1" lang="en-US" altLang="zh-CN" dirty="0" smtClean="0"/>
              <a:t>precision</a:t>
            </a:r>
            <a:r>
              <a:rPr kumimoji="1" lang="zh-CN" altLang="en-US" dirty="0" smtClean="0"/>
              <a:t>）、查全率（</a:t>
            </a:r>
            <a:r>
              <a:rPr kumimoji="1" lang="en-US" altLang="zh-CN" dirty="0" smtClean="0"/>
              <a:t>recall</a:t>
            </a:r>
            <a:r>
              <a:rPr kumimoji="1" lang="zh-CN" altLang="en-US" dirty="0" smtClean="0"/>
              <a:t>）、</a:t>
            </a:r>
            <a:r>
              <a:rPr kumimoji="1" lang="en-US" altLang="zh-CN" dirty="0" smtClean="0"/>
              <a:t>F1</a:t>
            </a:r>
            <a:endParaRPr kumimoji="1" lang="zh-CN" altLang="en-US" dirty="0"/>
          </a:p>
        </p:txBody>
      </p:sp>
      <p:pic>
        <p:nvPicPr>
          <p:cNvPr id="8" name="图片 7"/>
          <p:cNvPicPr>
            <a:picLocks noChangeAspect="1"/>
          </p:cNvPicPr>
          <p:nvPr/>
        </p:nvPicPr>
        <p:blipFill rotWithShape="1">
          <a:blip r:embed="rId1"/>
          <a:srcRect l="22267" t="47084" r="23931"/>
          <a:stretch>
            <a:fillRect/>
          </a:stretch>
        </p:blipFill>
        <p:spPr>
          <a:xfrm>
            <a:off x="354282" y="3883079"/>
            <a:ext cx="4065815" cy="2102303"/>
          </a:xfrm>
          <a:prstGeom prst="rect">
            <a:avLst/>
          </a:prstGeom>
        </p:spPr>
      </p:pic>
      <p:pic>
        <p:nvPicPr>
          <p:cNvPr id="10" name="图片 9"/>
          <p:cNvPicPr>
            <a:picLocks noChangeAspect="1"/>
          </p:cNvPicPr>
          <p:nvPr/>
        </p:nvPicPr>
        <p:blipFill rotWithShape="1">
          <a:blip r:embed="rId2"/>
          <a:srcRect b="79248"/>
          <a:stretch>
            <a:fillRect/>
          </a:stretch>
        </p:blipFill>
        <p:spPr>
          <a:xfrm>
            <a:off x="354282" y="2137292"/>
            <a:ext cx="4184944" cy="396740"/>
          </a:xfrm>
          <a:prstGeom prst="rect">
            <a:avLst/>
          </a:prstGeom>
        </p:spPr>
      </p:pic>
      <p:pic>
        <p:nvPicPr>
          <p:cNvPr id="9" name="图片 8"/>
          <p:cNvPicPr>
            <a:picLocks noChangeAspect="1"/>
          </p:cNvPicPr>
          <p:nvPr/>
        </p:nvPicPr>
        <p:blipFill rotWithShape="1">
          <a:blip r:embed="rId2">
            <a:duotone>
              <a:schemeClr val="accent5">
                <a:shade val="45000"/>
                <a:satMod val="135000"/>
              </a:schemeClr>
              <a:prstClr val="white"/>
            </a:duotone>
          </a:blip>
          <a:srcRect l="58022" t="22380"/>
          <a:stretch>
            <a:fillRect/>
          </a:stretch>
        </p:blipFill>
        <p:spPr>
          <a:xfrm>
            <a:off x="1588654" y="2463661"/>
            <a:ext cx="1597070" cy="1349048"/>
          </a:xfrm>
          <a:prstGeom prst="rect">
            <a:avLst/>
          </a:prstGeom>
        </p:spPr>
      </p:pic>
      <p:grpSp>
        <p:nvGrpSpPr>
          <p:cNvPr id="7" name="组合 6"/>
          <p:cNvGrpSpPr/>
          <p:nvPr/>
        </p:nvGrpSpPr>
        <p:grpSpPr>
          <a:xfrm>
            <a:off x="4643755" y="1826895"/>
            <a:ext cx="4356100" cy="4526915"/>
            <a:chOff x="7313" y="2877"/>
            <a:chExt cx="6860" cy="7129"/>
          </a:xfrm>
        </p:grpSpPr>
        <p:pic>
          <p:nvPicPr>
            <p:cNvPr id="6" name="图片 5"/>
            <p:cNvPicPr>
              <a:picLocks noChangeAspect="1"/>
            </p:cNvPicPr>
            <p:nvPr/>
          </p:nvPicPr>
          <p:blipFill>
            <a:blip r:embed="rId3"/>
            <a:stretch>
              <a:fillRect/>
            </a:stretch>
          </p:blipFill>
          <p:spPr>
            <a:xfrm>
              <a:off x="7313" y="3502"/>
              <a:ext cx="6861" cy="6504"/>
            </a:xfrm>
            <a:prstGeom prst="rect">
              <a:avLst/>
            </a:prstGeom>
          </p:spPr>
        </p:pic>
        <p:sp>
          <p:nvSpPr>
            <p:cNvPr id="11" name="文本框 10"/>
            <p:cNvSpPr txBox="1"/>
            <p:nvPr/>
          </p:nvSpPr>
          <p:spPr>
            <a:xfrm>
              <a:off x="9008" y="2877"/>
              <a:ext cx="2182" cy="483"/>
            </a:xfrm>
            <a:prstGeom prst="rect">
              <a:avLst/>
            </a:prstGeom>
            <a:noFill/>
          </p:spPr>
          <p:txBody>
            <a:bodyPr wrap="none" rtlCol="0">
              <a:spAutoFit/>
            </a:bodyPr>
            <a:p>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学习器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A,</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B,</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C</a:t>
              </a:r>
              <a:endPar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endParaRPr>
            </a:p>
          </p:txBody>
        </p:sp>
        <p:sp>
          <p:nvSpPr>
            <p:cNvPr id="13" name="文本框 12"/>
            <p:cNvSpPr txBox="1"/>
            <p:nvPr/>
          </p:nvSpPr>
          <p:spPr>
            <a:xfrm>
              <a:off x="11428" y="3018"/>
              <a:ext cx="2204" cy="483"/>
            </a:xfrm>
            <a:prstGeom prst="rect">
              <a:avLst/>
            </a:prstGeom>
            <a:noFill/>
          </p:spPr>
          <p:txBody>
            <a:bodyPr wrap="square" rtlCol="0">
              <a:spAutoFit/>
            </a:bodyPr>
            <a:p>
              <a:pPr algn="ct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查全率</a:t>
              </a:r>
              <a:r>
                <a:rPr kumimoji="1" lang="en-US" altLang="zh-CN" sz="1400" b="1" dirty="0" smtClean="0">
                  <a:solidFill>
                    <a:srgbClr val="C00000"/>
                  </a:solidFill>
                  <a:latin typeface="幼圆" panose="02010509060101010101" charset="-122"/>
                  <a:ea typeface="幼圆" panose="02010509060101010101" charset="-122"/>
                  <a:cs typeface="幼圆" panose="02010509060101010101" charset="-122"/>
                </a:rPr>
                <a:t>=</a:t>
              </a: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查准率</a:t>
              </a:r>
              <a:endParaRPr kumimoji="1" lang="zh-CN" altLang="en-US" sz="1400" b="1" dirty="0" smtClean="0">
                <a:solidFill>
                  <a:srgbClr val="C00000"/>
                </a:solidFill>
                <a:latin typeface="幼圆" panose="02010509060101010101" charset="-122"/>
                <a:ea typeface="幼圆" panose="02010509060101010101" charset="-122"/>
                <a:cs typeface="幼圆" panose="020105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查准率（</a:t>
            </a:r>
            <a:r>
              <a:rPr kumimoji="1" lang="en-US" altLang="zh-CN" dirty="0" smtClean="0"/>
              <a:t>precision</a:t>
            </a:r>
            <a:r>
              <a:rPr kumimoji="1" lang="zh-CN" altLang="en-US" dirty="0" smtClean="0"/>
              <a:t>）、查全率（</a:t>
            </a:r>
            <a:r>
              <a:rPr kumimoji="1" lang="en-US" altLang="zh-CN" dirty="0" smtClean="0"/>
              <a:t>recall</a:t>
            </a:r>
            <a:r>
              <a:rPr kumimoji="1" lang="zh-CN" altLang="en-US" dirty="0" smtClean="0"/>
              <a:t>）、</a:t>
            </a:r>
            <a:r>
              <a:rPr kumimoji="1" lang="en-US" altLang="zh-CN" dirty="0" smtClean="0"/>
              <a:t>F1</a:t>
            </a:r>
            <a:endParaRPr kumimoji="1" lang="zh-CN" altLang="en-US" dirty="0"/>
          </a:p>
        </p:txBody>
      </p:sp>
      <p:pic>
        <p:nvPicPr>
          <p:cNvPr id="10" name="图片 9"/>
          <p:cNvPicPr>
            <a:picLocks noChangeAspect="1"/>
          </p:cNvPicPr>
          <p:nvPr/>
        </p:nvPicPr>
        <p:blipFill rotWithShape="1">
          <a:blip r:embed="rId1"/>
          <a:srcRect r="21062" b="79978"/>
          <a:stretch>
            <a:fillRect/>
          </a:stretch>
        </p:blipFill>
        <p:spPr>
          <a:xfrm>
            <a:off x="354330" y="1826895"/>
            <a:ext cx="4190365" cy="485775"/>
          </a:xfrm>
          <a:prstGeom prst="rect">
            <a:avLst/>
          </a:prstGeom>
        </p:spPr>
      </p:pic>
      <p:pic>
        <p:nvPicPr>
          <p:cNvPr id="9" name="图片 8"/>
          <p:cNvPicPr>
            <a:picLocks noChangeAspect="1"/>
          </p:cNvPicPr>
          <p:nvPr/>
        </p:nvPicPr>
        <p:blipFill rotWithShape="1">
          <a:blip r:embed="rId1">
            <a:duotone>
              <a:schemeClr val="accent5">
                <a:shade val="45000"/>
                <a:satMod val="135000"/>
              </a:schemeClr>
              <a:prstClr val="white"/>
            </a:duotone>
          </a:blip>
          <a:srcRect l="58022" t="22380"/>
          <a:stretch>
            <a:fillRect/>
          </a:stretch>
        </p:blipFill>
        <p:spPr>
          <a:xfrm>
            <a:off x="1588654" y="2463661"/>
            <a:ext cx="1597070" cy="1349048"/>
          </a:xfrm>
          <a:prstGeom prst="rect">
            <a:avLst/>
          </a:prstGeom>
        </p:spPr>
      </p:pic>
      <p:grpSp>
        <p:nvGrpSpPr>
          <p:cNvPr id="7" name="组合 6"/>
          <p:cNvGrpSpPr/>
          <p:nvPr/>
        </p:nvGrpSpPr>
        <p:grpSpPr>
          <a:xfrm>
            <a:off x="4643755" y="1826895"/>
            <a:ext cx="4356100" cy="4526915"/>
            <a:chOff x="7313" y="2877"/>
            <a:chExt cx="6860" cy="7129"/>
          </a:xfrm>
        </p:grpSpPr>
        <p:pic>
          <p:nvPicPr>
            <p:cNvPr id="4" name="图片 3"/>
            <p:cNvPicPr>
              <a:picLocks noChangeAspect="1"/>
            </p:cNvPicPr>
            <p:nvPr/>
          </p:nvPicPr>
          <p:blipFill>
            <a:blip r:embed="rId2"/>
            <a:stretch>
              <a:fillRect/>
            </a:stretch>
          </p:blipFill>
          <p:spPr>
            <a:xfrm>
              <a:off x="7313" y="3502"/>
              <a:ext cx="6861" cy="6504"/>
            </a:xfrm>
            <a:prstGeom prst="rect">
              <a:avLst/>
            </a:prstGeom>
          </p:spPr>
        </p:pic>
        <p:sp>
          <p:nvSpPr>
            <p:cNvPr id="5" name="文本框 4"/>
            <p:cNvSpPr txBox="1"/>
            <p:nvPr/>
          </p:nvSpPr>
          <p:spPr>
            <a:xfrm>
              <a:off x="9008" y="2877"/>
              <a:ext cx="2182" cy="483"/>
            </a:xfrm>
            <a:prstGeom prst="rect">
              <a:avLst/>
            </a:prstGeom>
            <a:noFill/>
          </p:spPr>
          <p:txBody>
            <a:bodyPr wrap="none" rtlCol="0">
              <a:spAutoFit/>
            </a:bodyPr>
            <a:lstStyle/>
            <a:p>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学习器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A,</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B,</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C</a:t>
              </a:r>
              <a:endPar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endParaRPr>
            </a:p>
          </p:txBody>
        </p:sp>
        <p:sp>
          <p:nvSpPr>
            <p:cNvPr id="12" name="文本框 11"/>
            <p:cNvSpPr txBox="1"/>
            <p:nvPr/>
          </p:nvSpPr>
          <p:spPr>
            <a:xfrm>
              <a:off x="11428" y="3018"/>
              <a:ext cx="2204" cy="483"/>
            </a:xfrm>
            <a:prstGeom prst="rect">
              <a:avLst/>
            </a:prstGeom>
            <a:noFill/>
          </p:spPr>
          <p:txBody>
            <a:bodyPr wrap="square" rtlCol="0">
              <a:spAutoFit/>
            </a:bodyPr>
            <a:lstStyle/>
            <a:p>
              <a:pPr algn="ct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查全率</a:t>
              </a:r>
              <a:r>
                <a:rPr kumimoji="1" lang="en-US" altLang="zh-CN" sz="1400" b="1" dirty="0" smtClean="0">
                  <a:solidFill>
                    <a:srgbClr val="C00000"/>
                  </a:solidFill>
                  <a:latin typeface="幼圆" panose="02010509060101010101" charset="-122"/>
                  <a:ea typeface="幼圆" panose="02010509060101010101" charset="-122"/>
                  <a:cs typeface="幼圆" panose="02010509060101010101" charset="-122"/>
                </a:rPr>
                <a:t>=</a:t>
              </a: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查准率</a:t>
              </a:r>
              <a:endParaRPr kumimoji="1" lang="zh-CN" altLang="en-US" sz="1400" b="1" dirty="0" smtClean="0">
                <a:solidFill>
                  <a:srgbClr val="C00000"/>
                </a:solidFill>
                <a:latin typeface="幼圆" panose="02010509060101010101" charset="-122"/>
                <a:ea typeface="幼圆" panose="02010509060101010101" charset="-122"/>
                <a:cs typeface="幼圆" panose="02010509060101010101" charset="-122"/>
              </a:endParaRPr>
            </a:p>
          </p:txBody>
        </p:sp>
      </p:grpSp>
      <p:pic>
        <p:nvPicPr>
          <p:cNvPr id="6" name="图片 5"/>
          <p:cNvPicPr>
            <a:picLocks noChangeAspect="1"/>
          </p:cNvPicPr>
          <p:nvPr/>
        </p:nvPicPr>
        <p:blipFill>
          <a:blip r:embed="rId3"/>
          <a:stretch>
            <a:fillRect/>
          </a:stretch>
        </p:blipFill>
        <p:spPr>
          <a:xfrm>
            <a:off x="468630" y="4197350"/>
            <a:ext cx="971557" cy="324000"/>
          </a:xfrm>
          <a:prstGeom prst="rect">
            <a:avLst/>
          </a:prstGeom>
        </p:spPr>
      </p:pic>
      <p:pic>
        <p:nvPicPr>
          <p:cNvPr id="14" name="图片 13"/>
          <p:cNvPicPr>
            <a:picLocks noChangeAspect="1"/>
          </p:cNvPicPr>
          <p:nvPr/>
        </p:nvPicPr>
        <p:blipFill>
          <a:blip r:embed="rId4">
            <a:duotone>
              <a:schemeClr val="accent5">
                <a:shade val="45000"/>
                <a:satMod val="135000"/>
              </a:schemeClr>
              <a:prstClr val="white"/>
            </a:duotone>
          </a:blip>
          <a:stretch>
            <a:fillRect/>
          </a:stretch>
        </p:blipFill>
        <p:spPr>
          <a:xfrm>
            <a:off x="553111" y="4939037"/>
            <a:ext cx="3793634" cy="645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r>
              <a:rPr kumimoji="1" lang="zh-CN" altLang="en-US" dirty="0" smtClean="0"/>
              <a:t>例：</a:t>
            </a:r>
            <a:r>
              <a:rPr kumimoji="1" lang="zh-CN" altLang="en-US" dirty="0"/>
              <a:t>癌症辅助诊断（判断是否患癌症）</a:t>
            </a:r>
            <a:endParaRPr kumimoji="1" lang="zh-CN" altLang="en-US" dirty="0"/>
          </a:p>
          <a:p>
            <a:pPr lvl="1"/>
            <a:r>
              <a:rPr kumimoji="1" lang="zh-CN" altLang="en-US" dirty="0" smtClean="0"/>
              <a:t>假设有</a:t>
            </a:r>
            <a:r>
              <a:rPr kumimoji="1" lang="en-US" altLang="zh-CN" dirty="0" smtClean="0"/>
              <a:t>1000</a:t>
            </a:r>
            <a:r>
              <a:rPr kumimoji="1" lang="zh-CN" altLang="en-US" dirty="0" smtClean="0"/>
              <a:t>名受测者，其中有</a:t>
            </a:r>
            <a:r>
              <a:rPr kumimoji="1" lang="en-US" altLang="zh-CN" dirty="0" smtClean="0"/>
              <a:t>2</a:t>
            </a:r>
            <a:r>
              <a:rPr kumimoji="1" lang="zh-CN" altLang="en-US" dirty="0" smtClean="0"/>
              <a:t>位癌症患者；</a:t>
            </a:r>
            <a:endParaRPr kumimoji="1" lang="en-US" altLang="zh-CN" dirty="0" smtClean="0"/>
          </a:p>
          <a:p>
            <a:pPr lvl="2"/>
            <a:r>
              <a:rPr kumimoji="1" lang="zh-CN" altLang="en-US" dirty="0" smtClean="0"/>
              <a:t>患有癌症病人：</a:t>
            </a:r>
            <a:r>
              <a:rPr kumimoji="1" lang="en-US" altLang="zh-CN" dirty="0" smtClean="0"/>
              <a:t>2</a:t>
            </a:r>
            <a:r>
              <a:rPr kumimoji="1" lang="zh-CN" altLang="en-US" dirty="0" smtClean="0"/>
              <a:t>人，正例</a:t>
            </a:r>
            <a:endParaRPr kumimoji="1" lang="en-US" altLang="zh-CN" dirty="0" smtClean="0"/>
          </a:p>
          <a:p>
            <a:pPr lvl="2"/>
            <a:r>
              <a:rPr kumimoji="1" lang="zh-CN" altLang="en-US" dirty="0" smtClean="0"/>
              <a:t>模型</a:t>
            </a:r>
            <a:r>
              <a:rPr kumimoji="1" lang="en-US" altLang="zh-CN" dirty="0" smtClean="0"/>
              <a:t>I</a:t>
            </a:r>
            <a:r>
              <a:rPr kumimoji="1" lang="zh-CN" altLang="en-US" dirty="0" smtClean="0"/>
              <a:t>：全部判断为没有癌症</a:t>
            </a:r>
            <a:endParaRPr kumimoji="1" lang="en-US" altLang="zh-CN" dirty="0" smtClean="0"/>
          </a:p>
          <a:p>
            <a:pPr lvl="2"/>
            <a:r>
              <a:rPr kumimoji="1" lang="zh-CN" altLang="en-US" dirty="0" smtClean="0"/>
              <a:t>模型</a:t>
            </a:r>
            <a:r>
              <a:rPr kumimoji="1" lang="en-US" altLang="zh-CN" dirty="0" smtClean="0"/>
              <a:t>II</a:t>
            </a:r>
            <a:r>
              <a:rPr kumimoji="1" lang="zh-CN" altLang="en-US" dirty="0" smtClean="0"/>
              <a:t>：</a:t>
            </a:r>
            <a:r>
              <a:rPr kumimoji="1" lang="en-US" altLang="zh-CN" dirty="0" smtClean="0"/>
              <a:t>2</a:t>
            </a:r>
            <a:r>
              <a:rPr kumimoji="1" lang="zh-CN" altLang="en-US" dirty="0" smtClean="0"/>
              <a:t>位患者预测正确，另有</a:t>
            </a:r>
            <a:r>
              <a:rPr kumimoji="1" lang="en-US" altLang="zh-CN" dirty="0" smtClean="0"/>
              <a:t>4</a:t>
            </a:r>
            <a:r>
              <a:rPr kumimoji="1" lang="zh-CN" altLang="en-US" dirty="0" smtClean="0"/>
              <a:t>位反例预测为患病，其余预测正确。</a:t>
            </a:r>
            <a:endParaRPr kumimoji="1" lang="en-US" altLang="zh-CN" dirty="0" smtClean="0"/>
          </a:p>
        </p:txBody>
      </p:sp>
      <p:graphicFrame>
        <p:nvGraphicFramePr>
          <p:cNvPr id="6" name="表格 5"/>
          <p:cNvGraphicFramePr>
            <a:graphicFrameLocks noGrp="1"/>
          </p:cNvGraphicFramePr>
          <p:nvPr>
            <p:custDataLst>
              <p:tags r:id="rId1"/>
            </p:custDataLst>
          </p:nvPr>
        </p:nvGraphicFramePr>
        <p:xfrm>
          <a:off x="612518" y="4333647"/>
          <a:ext cx="7894320" cy="1787525"/>
        </p:xfrm>
        <a:graphic>
          <a:graphicData uri="http://schemas.openxmlformats.org/drawingml/2006/table">
            <a:tbl>
              <a:tblPr firstRow="1" bandRow="1">
                <a:tableStyleId>{7DF18680-E054-41AD-8BC1-D1AEF772440D}</a:tableStyleId>
              </a:tblPr>
              <a:tblGrid>
                <a:gridCol w="1315720"/>
                <a:gridCol w="1315720"/>
                <a:gridCol w="1315720"/>
                <a:gridCol w="1315720"/>
                <a:gridCol w="1315720"/>
                <a:gridCol w="1315720"/>
              </a:tblGrid>
              <a:tr h="494030">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错误率</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精度</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查准率 </a:t>
                      </a:r>
                      <a:r>
                        <a:rPr lang="en-US" altLang="zh-CN" sz="1500" dirty="0" smtClean="0">
                          <a:latin typeface="Bookman Old Style" panose="02050604050505020204" charset="0"/>
                          <a:ea typeface="Bookman Old Style" panose="02050604050505020204" charset="0"/>
                          <a:cs typeface="Bookman Old Style" panose="02050604050505020204" charset="0"/>
                        </a:rPr>
                        <a:t>P</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查全率 </a:t>
                      </a:r>
                      <a:r>
                        <a:rPr lang="en-US" altLang="zh-CN" sz="1500" dirty="0" smtClean="0">
                          <a:latin typeface="Bookman Old Style" panose="02050604050505020204" charset="0"/>
                          <a:ea typeface="Bookman Old Style" panose="02050604050505020204" charset="0"/>
                          <a:cs typeface="Bookman Old Style" panose="02050604050505020204" charset="0"/>
                        </a:rPr>
                        <a:t>R</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F1</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646430">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模型</a:t>
                      </a:r>
                      <a:r>
                        <a:rPr lang="en-US" altLang="zh-CN" sz="1500" dirty="0" smtClean="0">
                          <a:latin typeface="Bookman Old Style" panose="02050604050505020204" charset="0"/>
                          <a:ea typeface="Bookman Old Style" panose="02050604050505020204" charset="0"/>
                          <a:cs typeface="Bookman Old Style" panose="02050604050505020204" charset="0"/>
                        </a:rPr>
                        <a:t>I</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2/1000</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99.8%</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647065">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模型</a:t>
                      </a:r>
                      <a:r>
                        <a:rPr lang="en-US" altLang="zh-CN" sz="1500" dirty="0" smtClean="0">
                          <a:latin typeface="Bookman Old Style" panose="02050604050505020204" charset="0"/>
                          <a:ea typeface="Bookman Old Style" panose="02050604050505020204" charset="0"/>
                          <a:cs typeface="Bookman Old Style" panose="02050604050505020204" charset="0"/>
                        </a:rPr>
                        <a:t>II</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4/1000</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99.6%</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bl>
          </a:graphicData>
        </a:graphic>
      </p:graphicFrame>
      <p:grpSp>
        <p:nvGrpSpPr>
          <p:cNvPr id="4" name="组 3"/>
          <p:cNvGrpSpPr/>
          <p:nvPr/>
        </p:nvGrpSpPr>
        <p:grpSpPr>
          <a:xfrm>
            <a:off x="7407910" y="1092835"/>
            <a:ext cx="1568450" cy="1894840"/>
            <a:chOff x="9584871" y="895350"/>
            <a:chExt cx="2415785" cy="2917494"/>
          </a:xfrm>
        </p:grpSpPr>
        <p:pic>
          <p:nvPicPr>
            <p:cNvPr id="8" name="图片 7"/>
            <p:cNvPicPr>
              <a:picLocks noChangeAspect="1"/>
            </p:cNvPicPr>
            <p:nvPr/>
          </p:nvPicPr>
          <p:blipFill rotWithShape="1">
            <a:blip r:embed="rId2">
              <a:biLevel thresh="50000"/>
              <a:duotone>
                <a:schemeClr val="accent2">
                  <a:shade val="45000"/>
                  <a:satMod val="135000"/>
                </a:schemeClr>
                <a:prstClr val="white"/>
              </a:duotone>
            </a:blip>
            <a:srcRect l="58022" t="22380"/>
            <a:stretch>
              <a:fillRect/>
            </a:stretch>
          </p:blipFill>
          <p:spPr>
            <a:xfrm>
              <a:off x="9728050" y="921456"/>
              <a:ext cx="2129427" cy="1798730"/>
            </a:xfrm>
            <a:prstGeom prst="rect">
              <a:avLst/>
            </a:prstGeom>
          </p:spPr>
        </p:pic>
        <p:pic>
          <p:nvPicPr>
            <p:cNvPr id="9" name="图片 8"/>
            <p:cNvPicPr>
              <a:picLocks noChangeAspect="1"/>
            </p:cNvPicPr>
            <p:nvPr/>
          </p:nvPicPr>
          <p:blipFill rotWithShape="1">
            <a:blip r:embed="rId3">
              <a:biLevel thresh="50000"/>
              <a:duotone>
                <a:schemeClr val="accent2">
                  <a:shade val="45000"/>
                  <a:satMod val="135000"/>
                </a:schemeClr>
                <a:prstClr val="white"/>
              </a:duotone>
            </a:blip>
            <a:srcRect r="59058"/>
            <a:stretch>
              <a:fillRect/>
            </a:stretch>
          </p:blipFill>
          <p:spPr>
            <a:xfrm>
              <a:off x="9757316" y="2907842"/>
              <a:ext cx="2070894" cy="860967"/>
            </a:xfrm>
            <a:prstGeom prst="rect">
              <a:avLst/>
            </a:prstGeom>
          </p:spPr>
        </p:pic>
        <p:sp>
          <p:nvSpPr>
            <p:cNvPr id="14" name="矩形 13"/>
            <p:cNvSpPr/>
            <p:nvPr/>
          </p:nvSpPr>
          <p:spPr>
            <a:xfrm>
              <a:off x="9584871" y="895350"/>
              <a:ext cx="2415785" cy="2917494"/>
            </a:xfrm>
            <a:prstGeom prst="rect">
              <a:avLst/>
            </a:prstGeom>
            <a:noFill/>
            <a:ln>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a:xfrm>
            <a:off x="107950" y="1058545"/>
            <a:ext cx="8928735" cy="3955415"/>
          </a:xfrm>
        </p:spPr>
        <p:txBody>
          <a:bodyPr>
            <a:normAutofit lnSpcReduction="10000"/>
          </a:bodyPr>
          <a:lstStyle/>
          <a:p>
            <a:r>
              <a:rPr kumimoji="1" lang="zh-CN" altLang="en-US" dirty="0" smtClean="0"/>
              <a:t>例：</a:t>
            </a:r>
            <a:r>
              <a:rPr kumimoji="1" lang="zh-CN" altLang="en-US" dirty="0"/>
              <a:t>癌症辅助诊断（判断是否患癌症）</a:t>
            </a:r>
            <a:endParaRPr kumimoji="1" lang="zh-CN" altLang="en-US" dirty="0"/>
          </a:p>
          <a:p>
            <a:pPr lvl="1"/>
            <a:r>
              <a:rPr kumimoji="1" lang="zh-CN" altLang="en-US" dirty="0" smtClean="0"/>
              <a:t>假设有</a:t>
            </a:r>
            <a:r>
              <a:rPr kumimoji="1" lang="en-US" altLang="zh-CN" dirty="0" smtClean="0"/>
              <a:t>1000</a:t>
            </a:r>
            <a:r>
              <a:rPr kumimoji="1" lang="zh-CN" altLang="en-US" dirty="0" smtClean="0"/>
              <a:t>名受测者，其中有</a:t>
            </a:r>
            <a:r>
              <a:rPr kumimoji="1" lang="en-US" altLang="zh-CN" dirty="0" smtClean="0"/>
              <a:t>2</a:t>
            </a:r>
            <a:r>
              <a:rPr kumimoji="1" lang="zh-CN" altLang="en-US" dirty="0" smtClean="0"/>
              <a:t>位癌症患者；</a:t>
            </a:r>
            <a:endParaRPr kumimoji="1" lang="en-US" altLang="zh-CN" dirty="0" smtClean="0"/>
          </a:p>
          <a:p>
            <a:pPr lvl="2"/>
            <a:r>
              <a:rPr kumimoji="1" lang="zh-CN" altLang="en-US" dirty="0" smtClean="0"/>
              <a:t>患有癌症病人：</a:t>
            </a:r>
            <a:r>
              <a:rPr kumimoji="1" lang="en-US" altLang="zh-CN" dirty="0" smtClean="0"/>
              <a:t>2</a:t>
            </a:r>
            <a:r>
              <a:rPr kumimoji="1" lang="zh-CN" altLang="en-US" dirty="0" smtClean="0"/>
              <a:t>人，正例</a:t>
            </a:r>
            <a:endParaRPr kumimoji="1" lang="en-US" altLang="zh-CN" dirty="0" smtClean="0"/>
          </a:p>
          <a:p>
            <a:pPr lvl="2"/>
            <a:r>
              <a:rPr kumimoji="1" lang="zh-CN" altLang="en-US" dirty="0" smtClean="0"/>
              <a:t>模型</a:t>
            </a:r>
            <a:r>
              <a:rPr kumimoji="1" lang="en-US" altLang="zh-CN" dirty="0" smtClean="0"/>
              <a:t>I</a:t>
            </a:r>
            <a:r>
              <a:rPr kumimoji="1" lang="zh-CN" altLang="en-US" dirty="0" smtClean="0"/>
              <a:t>：全部判断为没有癌症</a:t>
            </a:r>
            <a:endParaRPr kumimoji="1" lang="zh-CN" altLang="en-US" dirty="0" smtClean="0"/>
          </a:p>
          <a:p>
            <a:pPr lvl="3"/>
            <a:r>
              <a:rPr kumimoji="1" lang="en-US" altLang="zh-CN" sz="1800" dirty="0" smtClean="0">
                <a:solidFill>
                  <a:srgbClr val="C00000"/>
                </a:solidFill>
              </a:rPr>
              <a:t>TP = 0</a:t>
            </a:r>
            <a:r>
              <a:rPr kumimoji="1" lang="zh-CN" altLang="en-US" sz="1800" dirty="0" smtClean="0">
                <a:solidFill>
                  <a:srgbClr val="C00000"/>
                </a:solidFill>
              </a:rPr>
              <a:t>；</a:t>
            </a:r>
            <a:r>
              <a:rPr kumimoji="1" lang="en-US" altLang="zh-CN" sz="1800" dirty="0" smtClean="0">
                <a:solidFill>
                  <a:srgbClr val="C00000"/>
                </a:solidFill>
              </a:rPr>
              <a:t>FP = 0</a:t>
            </a:r>
            <a:r>
              <a:rPr kumimoji="1" lang="zh-CN" altLang="en-US" sz="1800" dirty="0" smtClean="0">
                <a:solidFill>
                  <a:srgbClr val="C00000"/>
                </a:solidFill>
              </a:rPr>
              <a:t>；</a:t>
            </a:r>
            <a:r>
              <a:rPr kumimoji="1" lang="en-US" altLang="zh-CN" sz="1800" dirty="0" smtClean="0">
                <a:solidFill>
                  <a:srgbClr val="C00000"/>
                </a:solidFill>
              </a:rPr>
              <a:t>TN = 998</a:t>
            </a:r>
            <a:r>
              <a:rPr kumimoji="1" lang="zh-CN" altLang="en-US" sz="1800" dirty="0" smtClean="0">
                <a:solidFill>
                  <a:srgbClr val="C00000"/>
                </a:solidFill>
              </a:rPr>
              <a:t>；</a:t>
            </a:r>
            <a:r>
              <a:rPr kumimoji="1" lang="en-US" altLang="zh-CN" sz="1800" dirty="0" smtClean="0">
                <a:solidFill>
                  <a:srgbClr val="C00000"/>
                </a:solidFill>
              </a:rPr>
              <a:t>FN = 2</a:t>
            </a:r>
            <a:r>
              <a:rPr kumimoji="1" lang="zh-CN" altLang="en-US" sz="1800" dirty="0" smtClean="0">
                <a:solidFill>
                  <a:srgbClr val="C00000"/>
                </a:solidFill>
              </a:rPr>
              <a:t>；</a:t>
            </a:r>
            <a:endParaRPr kumimoji="1" lang="en-US" altLang="zh-CN" dirty="0" smtClean="0">
              <a:solidFill>
                <a:srgbClr val="C00000"/>
              </a:solidFill>
            </a:endParaRPr>
          </a:p>
          <a:p>
            <a:pPr lvl="2"/>
            <a:r>
              <a:rPr kumimoji="1" lang="zh-CN" altLang="en-US" dirty="0" smtClean="0"/>
              <a:t>模型</a:t>
            </a:r>
            <a:r>
              <a:rPr kumimoji="1" lang="en-US" altLang="zh-CN" dirty="0" smtClean="0"/>
              <a:t>II</a:t>
            </a:r>
            <a:r>
              <a:rPr kumimoji="1" lang="zh-CN" altLang="en-US" dirty="0" smtClean="0"/>
              <a:t>：</a:t>
            </a:r>
            <a:r>
              <a:rPr kumimoji="1" lang="en-US" altLang="zh-CN" dirty="0" smtClean="0"/>
              <a:t>2</a:t>
            </a:r>
            <a:r>
              <a:rPr kumimoji="1" lang="zh-CN" altLang="en-US" dirty="0" smtClean="0"/>
              <a:t>位患者预测正确，另有</a:t>
            </a:r>
            <a:r>
              <a:rPr kumimoji="1" lang="en-US" altLang="zh-CN" dirty="0" smtClean="0"/>
              <a:t>4</a:t>
            </a:r>
            <a:r>
              <a:rPr kumimoji="1" lang="zh-CN" altLang="en-US" dirty="0" smtClean="0"/>
              <a:t>位反例预测为患病，其余预测正确。</a:t>
            </a:r>
            <a:endParaRPr kumimoji="1" lang="zh-CN" altLang="en-US" dirty="0" smtClean="0"/>
          </a:p>
          <a:p>
            <a:pPr lvl="3"/>
            <a:r>
              <a:rPr kumimoji="1" lang="en-US" altLang="zh-CN" dirty="0" smtClean="0">
                <a:solidFill>
                  <a:srgbClr val="C00000"/>
                </a:solidFill>
              </a:rPr>
              <a:t>TP = 2；FP = 4；TN = 994；FN = 0；</a:t>
            </a:r>
            <a:endParaRPr kumimoji="1" lang="en-US" altLang="zh-CN" dirty="0" smtClean="0">
              <a:solidFill>
                <a:srgbClr val="C00000"/>
              </a:solidFill>
            </a:endParaRPr>
          </a:p>
        </p:txBody>
      </p:sp>
      <p:graphicFrame>
        <p:nvGraphicFramePr>
          <p:cNvPr id="6" name="表格 5"/>
          <p:cNvGraphicFramePr>
            <a:graphicFrameLocks noGrp="1"/>
          </p:cNvGraphicFramePr>
          <p:nvPr>
            <p:custDataLst>
              <p:tags r:id="rId1"/>
            </p:custDataLst>
          </p:nvPr>
        </p:nvGraphicFramePr>
        <p:xfrm>
          <a:off x="663318" y="4668927"/>
          <a:ext cx="7894320" cy="1787525"/>
        </p:xfrm>
        <a:graphic>
          <a:graphicData uri="http://schemas.openxmlformats.org/drawingml/2006/table">
            <a:tbl>
              <a:tblPr firstRow="1" bandRow="1">
                <a:tableStyleId>{7DF18680-E054-41AD-8BC1-D1AEF772440D}</a:tableStyleId>
              </a:tblPr>
              <a:tblGrid>
                <a:gridCol w="1315720"/>
                <a:gridCol w="1315720"/>
                <a:gridCol w="1315720"/>
                <a:gridCol w="1315720"/>
                <a:gridCol w="1315720"/>
                <a:gridCol w="1315720"/>
              </a:tblGrid>
              <a:tr h="494030">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错误率</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精度</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查准率 </a:t>
                      </a:r>
                      <a:r>
                        <a:rPr lang="en-US" altLang="zh-CN" sz="1500" dirty="0" smtClean="0">
                          <a:latin typeface="Bookman Old Style" panose="02050604050505020204" charset="0"/>
                          <a:ea typeface="Bookman Old Style" panose="02050604050505020204" charset="0"/>
                          <a:cs typeface="Bookman Old Style" panose="02050604050505020204" charset="0"/>
                        </a:rPr>
                        <a:t>P</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查全率 </a:t>
                      </a:r>
                      <a:r>
                        <a:rPr lang="en-US" altLang="zh-CN" sz="1500" dirty="0" smtClean="0">
                          <a:latin typeface="Bookman Old Style" panose="02050604050505020204" charset="0"/>
                          <a:ea typeface="Bookman Old Style" panose="02050604050505020204" charset="0"/>
                          <a:cs typeface="Bookman Old Style" panose="02050604050505020204" charset="0"/>
                        </a:rPr>
                        <a:t>R</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F1</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646430">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模型</a:t>
                      </a:r>
                      <a:r>
                        <a:rPr lang="en-US" altLang="zh-CN" sz="1500" dirty="0" smtClean="0">
                          <a:latin typeface="Bookman Old Style" panose="02050604050505020204" charset="0"/>
                          <a:ea typeface="Bookman Old Style" panose="02050604050505020204" charset="0"/>
                          <a:cs typeface="Bookman Old Style" panose="02050604050505020204" charset="0"/>
                        </a:rPr>
                        <a:t>I</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2/1000</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99.8%</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a:latin typeface="Bookman Old Style" panose="02050604050505020204" charset="0"/>
                          <a:ea typeface="Bookman Old Style" panose="02050604050505020204" charset="0"/>
                          <a:cs typeface="Bookman Old Style" panose="02050604050505020204" charset="0"/>
                        </a:rPr>
                        <a:t>0</a:t>
                      </a:r>
                      <a:endParaRPr lang="en-US" altLang="zh-CN"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a:latin typeface="Bookman Old Style" panose="02050604050505020204" charset="0"/>
                          <a:ea typeface="Bookman Old Style" panose="02050604050505020204" charset="0"/>
                          <a:cs typeface="Bookman Old Style" panose="02050604050505020204" charset="0"/>
                        </a:rPr>
                        <a:t>0</a:t>
                      </a:r>
                      <a:endParaRPr lang="en-US" altLang="zh-CN"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a:latin typeface="Bookman Old Style" panose="02050604050505020204" charset="0"/>
                          <a:ea typeface="Bookman Old Style" panose="02050604050505020204" charset="0"/>
                          <a:cs typeface="Bookman Old Style" panose="02050604050505020204" charset="0"/>
                        </a:rPr>
                        <a:t>0</a:t>
                      </a:r>
                      <a:endParaRPr lang="en-US" altLang="zh-CN"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647065">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模型</a:t>
                      </a:r>
                      <a:r>
                        <a:rPr lang="en-US" altLang="zh-CN" sz="1500" dirty="0" smtClean="0">
                          <a:latin typeface="Bookman Old Style" panose="02050604050505020204" charset="0"/>
                          <a:ea typeface="Bookman Old Style" panose="02050604050505020204" charset="0"/>
                          <a:cs typeface="Bookman Old Style" panose="02050604050505020204" charset="0"/>
                        </a:rPr>
                        <a:t>II</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4/1000</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99.6%</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a:latin typeface="Bookman Old Style" panose="02050604050505020204" charset="0"/>
                          <a:ea typeface="Bookman Old Style" panose="02050604050505020204" charset="0"/>
                          <a:cs typeface="Bookman Old Style" panose="02050604050505020204" charset="0"/>
                        </a:rPr>
                        <a:t>1/</a:t>
                      </a:r>
                      <a:r>
                        <a:rPr lang="en-US" altLang="zh-CN" sz="1500" dirty="0">
                          <a:latin typeface="Bookman Old Style" panose="02050604050505020204" charset="0"/>
                          <a:ea typeface="宋体" panose="02010600030101010101" pitchFamily="2" charset="-122"/>
                          <a:cs typeface="Bookman Old Style" panose="02050604050505020204" charset="0"/>
                        </a:rPr>
                        <a:t>3</a:t>
                      </a:r>
                      <a:endParaRPr lang="en-US" altLang="zh-CN" sz="1500" dirty="0">
                        <a:latin typeface="Bookman Old Style" panose="02050604050505020204" charset="0"/>
                        <a:ea typeface="宋体" panose="02010600030101010101" pitchFamily="2" charset="-122"/>
                        <a:cs typeface="Bookman Old Style" panose="02050604050505020204" charset="0"/>
                      </a:endParaRPr>
                    </a:p>
                  </a:txBody>
                  <a:tcPr marL="68580" marR="68580" marT="34290" marB="34290" anchor="ctr" anchorCtr="1"/>
                </a:tc>
                <a:tc>
                  <a:txBody>
                    <a:bodyPr/>
                    <a:lstStyle/>
                    <a:p>
                      <a:pPr algn="ctr"/>
                      <a:r>
                        <a:rPr lang="en-US" altLang="zh-CN" sz="1500" dirty="0">
                          <a:latin typeface="Bookman Old Style" panose="02050604050505020204" charset="0"/>
                          <a:ea typeface="Bookman Old Style" panose="02050604050505020204" charset="0"/>
                          <a:cs typeface="Bookman Old Style" panose="02050604050505020204" charset="0"/>
                        </a:rPr>
                        <a:t>1</a:t>
                      </a:r>
                      <a:endParaRPr lang="en-US" altLang="zh-CN"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a:latin typeface="Bookman Old Style" panose="02050604050505020204" charset="0"/>
                          <a:ea typeface="Bookman Old Style" panose="02050604050505020204" charset="0"/>
                          <a:cs typeface="Bookman Old Style" panose="02050604050505020204" charset="0"/>
                        </a:rPr>
                        <a:t>1/2</a:t>
                      </a:r>
                      <a:endParaRPr lang="en-US" altLang="zh-CN"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bl>
          </a:graphicData>
        </a:graphic>
      </p:graphicFrame>
      <p:grpSp>
        <p:nvGrpSpPr>
          <p:cNvPr id="4" name="组 3"/>
          <p:cNvGrpSpPr/>
          <p:nvPr/>
        </p:nvGrpSpPr>
        <p:grpSpPr>
          <a:xfrm>
            <a:off x="7407910" y="1092835"/>
            <a:ext cx="1568450" cy="1894840"/>
            <a:chOff x="9584871" y="895350"/>
            <a:chExt cx="2415785" cy="2917494"/>
          </a:xfrm>
        </p:grpSpPr>
        <p:pic>
          <p:nvPicPr>
            <p:cNvPr id="8" name="图片 7"/>
            <p:cNvPicPr>
              <a:picLocks noChangeAspect="1"/>
            </p:cNvPicPr>
            <p:nvPr/>
          </p:nvPicPr>
          <p:blipFill rotWithShape="1">
            <a:blip r:embed="rId2">
              <a:biLevel thresh="50000"/>
              <a:duotone>
                <a:schemeClr val="accent2">
                  <a:shade val="45000"/>
                  <a:satMod val="135000"/>
                </a:schemeClr>
                <a:prstClr val="white"/>
              </a:duotone>
            </a:blip>
            <a:srcRect l="58022" t="22380"/>
            <a:stretch>
              <a:fillRect/>
            </a:stretch>
          </p:blipFill>
          <p:spPr>
            <a:xfrm>
              <a:off x="9728050" y="921456"/>
              <a:ext cx="2129427" cy="1798730"/>
            </a:xfrm>
            <a:prstGeom prst="rect">
              <a:avLst/>
            </a:prstGeom>
          </p:spPr>
        </p:pic>
        <p:pic>
          <p:nvPicPr>
            <p:cNvPr id="9" name="图片 8"/>
            <p:cNvPicPr>
              <a:picLocks noChangeAspect="1"/>
            </p:cNvPicPr>
            <p:nvPr/>
          </p:nvPicPr>
          <p:blipFill rotWithShape="1">
            <a:blip r:embed="rId3">
              <a:biLevel thresh="50000"/>
              <a:duotone>
                <a:schemeClr val="accent2">
                  <a:shade val="45000"/>
                  <a:satMod val="135000"/>
                </a:schemeClr>
                <a:prstClr val="white"/>
              </a:duotone>
            </a:blip>
            <a:srcRect r="59058"/>
            <a:stretch>
              <a:fillRect/>
            </a:stretch>
          </p:blipFill>
          <p:spPr>
            <a:xfrm>
              <a:off x="9757316" y="2907842"/>
              <a:ext cx="2070894" cy="860967"/>
            </a:xfrm>
            <a:prstGeom prst="rect">
              <a:avLst/>
            </a:prstGeom>
          </p:spPr>
        </p:pic>
        <p:sp>
          <p:nvSpPr>
            <p:cNvPr id="14" name="矩形 13"/>
            <p:cNvSpPr/>
            <p:nvPr/>
          </p:nvSpPr>
          <p:spPr>
            <a:xfrm>
              <a:off x="9584871" y="895350"/>
              <a:ext cx="2415785" cy="2917494"/>
            </a:xfrm>
            <a:prstGeom prst="rect">
              <a:avLst/>
            </a:prstGeom>
            <a:noFill/>
            <a:ln>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zh-CN" altLang="en-US" dirty="0" smtClean="0">
                <a:sym typeface="+mn-ea"/>
              </a:rPr>
              <a:t>性能度量（</a:t>
            </a:r>
            <a:r>
              <a:rPr kumimoji="1" lang="en-US" altLang="zh-CN" dirty="0" smtClean="0">
                <a:sym typeface="+mn-ea"/>
              </a:rPr>
              <a:t>performance</a:t>
            </a:r>
            <a:r>
              <a:rPr kumimoji="1" lang="zh-CN" altLang="en-US" dirty="0" smtClean="0">
                <a:sym typeface="+mn-ea"/>
              </a:rPr>
              <a:t> </a:t>
            </a:r>
            <a:r>
              <a:rPr kumimoji="1" lang="en-US" altLang="zh-CN" dirty="0" smtClean="0">
                <a:sym typeface="+mn-ea"/>
              </a:rPr>
              <a:t>measure</a:t>
            </a:r>
            <a:r>
              <a:rPr kumimoji="1" lang="zh-CN" altLang="en-US" dirty="0" smtClean="0">
                <a:sym typeface="+mn-ea"/>
              </a:rPr>
              <a:t>）</a:t>
            </a:r>
            <a:endParaRPr lang="zh-CN" altLang="en-US"/>
          </a:p>
        </p:txBody>
      </p:sp>
      <p:sp>
        <p:nvSpPr>
          <p:cNvPr id="3" name="内容占位符 2"/>
          <p:cNvSpPr>
            <a:spLocks noGrp="1"/>
          </p:cNvSpPr>
          <p:nvPr>
            <p:ph sz="quarter" idx="1"/>
          </p:nvPr>
        </p:nvSpPr>
        <p:spPr/>
        <p:txBody>
          <a:bodyPr/>
          <a:p>
            <a:r>
              <a:rPr lang="zh-CN" altLang="en-US"/>
              <a:t>混淆矩阵</a:t>
            </a:r>
            <a:endParaRPr lang="zh-CN" altLang="en-US"/>
          </a:p>
        </p:txBody>
      </p:sp>
      <p:pic>
        <p:nvPicPr>
          <p:cNvPr id="4" name="图片 3"/>
          <p:cNvPicPr>
            <a:picLocks noChangeAspect="1"/>
          </p:cNvPicPr>
          <p:nvPr/>
        </p:nvPicPr>
        <p:blipFill>
          <a:blip r:embed="rId1"/>
          <a:stretch>
            <a:fillRect/>
          </a:stretch>
        </p:blipFill>
        <p:spPr>
          <a:xfrm>
            <a:off x="107950" y="1620520"/>
            <a:ext cx="3159760" cy="2386330"/>
          </a:xfrm>
          <a:prstGeom prst="rect">
            <a:avLst/>
          </a:prstGeom>
        </p:spPr>
      </p:pic>
      <p:pic>
        <p:nvPicPr>
          <p:cNvPr id="5" name="图片 4"/>
          <p:cNvPicPr>
            <a:picLocks noChangeAspect="1"/>
          </p:cNvPicPr>
          <p:nvPr/>
        </p:nvPicPr>
        <p:blipFill>
          <a:blip r:embed="rId2"/>
          <a:stretch>
            <a:fillRect/>
          </a:stretch>
        </p:blipFill>
        <p:spPr>
          <a:xfrm>
            <a:off x="3294380" y="1234440"/>
            <a:ext cx="5741670" cy="51415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zh-CN" altLang="en-US" dirty="0" smtClean="0">
                <a:sym typeface="+mn-ea"/>
              </a:rPr>
              <a:t>性能度量（</a:t>
            </a:r>
            <a:r>
              <a:rPr kumimoji="1" lang="en-US" altLang="zh-CN" dirty="0" smtClean="0">
                <a:sym typeface="+mn-ea"/>
              </a:rPr>
              <a:t>performance</a:t>
            </a:r>
            <a:r>
              <a:rPr kumimoji="1" lang="zh-CN" altLang="en-US" dirty="0" smtClean="0">
                <a:sym typeface="+mn-ea"/>
              </a:rPr>
              <a:t> </a:t>
            </a:r>
            <a:r>
              <a:rPr kumimoji="1" lang="en-US" altLang="zh-CN" dirty="0" smtClean="0">
                <a:sym typeface="+mn-ea"/>
              </a:rPr>
              <a:t>measure</a:t>
            </a:r>
            <a:r>
              <a:rPr kumimoji="1" lang="zh-CN" altLang="en-US" dirty="0" smtClean="0">
                <a:sym typeface="+mn-ea"/>
              </a:rPr>
              <a:t>）</a:t>
            </a:r>
            <a:endParaRPr lang="zh-CN" altLang="en-US"/>
          </a:p>
        </p:txBody>
      </p:sp>
      <p:sp>
        <p:nvSpPr>
          <p:cNvPr id="3" name="内容占位符 2"/>
          <p:cNvSpPr>
            <a:spLocks noGrp="1"/>
          </p:cNvSpPr>
          <p:nvPr>
            <p:ph sz="quarter" idx="1"/>
          </p:nvPr>
        </p:nvSpPr>
        <p:spPr/>
        <p:txBody>
          <a:bodyPr/>
          <a:p>
            <a:r>
              <a:t> </a:t>
            </a:r>
            <a:r>
              <a:rPr kumimoji="1">
                <a:sym typeface="+mn-ea"/>
              </a:rPr>
              <a:t>ROC</a:t>
            </a:r>
            <a:r>
              <a:rPr kumimoji="1" lang="zh-CN" altLang="en-US">
                <a:sym typeface="+mn-ea"/>
              </a:rPr>
              <a:t> 与 </a:t>
            </a:r>
            <a:r>
              <a:rPr kumimoji="1">
                <a:sym typeface="+mn-ea"/>
              </a:rPr>
              <a:t>AUC</a:t>
            </a:r>
            <a:endParaRPr kumimoji="1">
              <a:sym typeface="+mn-ea"/>
            </a:endParaRPr>
          </a:p>
        </p:txBody>
      </p:sp>
      <p:pic>
        <p:nvPicPr>
          <p:cNvPr id="6" name="图片 5"/>
          <p:cNvPicPr>
            <a:picLocks noChangeAspect="1"/>
          </p:cNvPicPr>
          <p:nvPr/>
        </p:nvPicPr>
        <p:blipFill>
          <a:blip r:embed="rId1"/>
          <a:stretch>
            <a:fillRect/>
          </a:stretch>
        </p:blipFill>
        <p:spPr>
          <a:xfrm>
            <a:off x="1405255" y="1578610"/>
            <a:ext cx="6334760" cy="47745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zh-CN" altLang="en-US" dirty="0" smtClean="0">
                <a:sym typeface="+mn-ea"/>
              </a:rPr>
              <a:t>性能度量（</a:t>
            </a:r>
            <a:r>
              <a:rPr kumimoji="1" lang="en-US" altLang="zh-CN" dirty="0" smtClean="0">
                <a:sym typeface="+mn-ea"/>
              </a:rPr>
              <a:t>performance</a:t>
            </a:r>
            <a:r>
              <a:rPr kumimoji="1" lang="zh-CN" altLang="en-US" dirty="0" smtClean="0">
                <a:sym typeface="+mn-ea"/>
              </a:rPr>
              <a:t> </a:t>
            </a:r>
            <a:r>
              <a:rPr kumimoji="1" lang="en-US" altLang="zh-CN" dirty="0" smtClean="0">
                <a:sym typeface="+mn-ea"/>
              </a:rPr>
              <a:t>measure</a:t>
            </a:r>
            <a:r>
              <a:rPr kumimoji="1" lang="zh-CN" altLang="en-US" dirty="0" smtClean="0">
                <a:sym typeface="+mn-ea"/>
              </a:rPr>
              <a:t>）</a:t>
            </a:r>
            <a:endParaRPr lang="zh-CN" altLang="en-US"/>
          </a:p>
        </p:txBody>
      </p:sp>
      <p:sp>
        <p:nvSpPr>
          <p:cNvPr id="3" name="内容占位符 2"/>
          <p:cNvSpPr>
            <a:spLocks noGrp="1"/>
          </p:cNvSpPr>
          <p:nvPr>
            <p:ph sz="quarter" idx="1"/>
          </p:nvPr>
        </p:nvSpPr>
        <p:spPr/>
        <p:txBody>
          <a:bodyPr/>
          <a:p>
            <a:r>
              <a:t> </a:t>
            </a:r>
            <a:r>
              <a:rPr kumimoji="1">
                <a:sym typeface="+mn-ea"/>
              </a:rPr>
              <a:t>ROC</a:t>
            </a:r>
            <a:r>
              <a:rPr kumimoji="1" lang="zh-CN" altLang="en-US">
                <a:sym typeface="+mn-ea"/>
              </a:rPr>
              <a:t> 与 </a:t>
            </a:r>
            <a:r>
              <a:rPr kumimoji="1">
                <a:sym typeface="+mn-ea"/>
              </a:rPr>
              <a:t>AUC</a:t>
            </a:r>
            <a:endParaRPr kumimoji="1">
              <a:sym typeface="+mn-ea"/>
            </a:endParaRPr>
          </a:p>
        </p:txBody>
      </p:sp>
      <p:pic>
        <p:nvPicPr>
          <p:cNvPr id="4" name="图片 3"/>
          <p:cNvPicPr>
            <a:picLocks noChangeAspect="1"/>
          </p:cNvPicPr>
          <p:nvPr/>
        </p:nvPicPr>
        <p:blipFill>
          <a:blip r:embed="rId1"/>
          <a:stretch>
            <a:fillRect/>
          </a:stretch>
        </p:blipFill>
        <p:spPr>
          <a:xfrm>
            <a:off x="59055" y="2034540"/>
            <a:ext cx="8977630" cy="3990340"/>
          </a:xfrm>
          <a:prstGeom prst="rect">
            <a:avLst/>
          </a:prstGeom>
        </p:spPr>
      </p:pic>
      <p:pic>
        <p:nvPicPr>
          <p:cNvPr id="5" name="图片 4"/>
          <p:cNvPicPr>
            <a:picLocks noChangeAspect="1"/>
          </p:cNvPicPr>
          <p:nvPr/>
        </p:nvPicPr>
        <p:blipFill>
          <a:blip r:embed="rId2"/>
          <a:stretch>
            <a:fillRect/>
          </a:stretch>
        </p:blipFill>
        <p:spPr>
          <a:xfrm>
            <a:off x="6166485" y="1142365"/>
            <a:ext cx="2869565" cy="20497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endParaRPr lang="zh-CN" altLang="en-US" dirty="0"/>
          </a:p>
        </p:txBody>
      </p:sp>
      <p:pic>
        <p:nvPicPr>
          <p:cNvPr id="9" name="图片 8"/>
          <p:cNvPicPr>
            <a:picLocks noChangeAspect="1"/>
          </p:cNvPicPr>
          <p:nvPr/>
        </p:nvPicPr>
        <p:blipFill>
          <a:blip r:embed="rId1"/>
          <a:stretch>
            <a:fillRect/>
          </a:stretch>
        </p:blipFill>
        <p:spPr>
          <a:xfrm>
            <a:off x="327025" y="1592580"/>
            <a:ext cx="8489315" cy="47605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ROC</a:t>
            </a:r>
            <a:r>
              <a:rPr kumimoji="1" lang="zh-CN" altLang="en-US" dirty="0" smtClean="0"/>
              <a:t> 与 </a:t>
            </a:r>
            <a:r>
              <a:rPr kumimoji="1" lang="en-US" altLang="zh-CN" dirty="0" smtClean="0"/>
              <a:t>AUC</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en-US" altLang="zh-CN" dirty="0"/>
          </a:p>
          <a:p>
            <a:r>
              <a:rPr kumimoji="1" lang="en-US" altLang="zh-CN" dirty="0" smtClean="0"/>
              <a:t>AUC</a:t>
            </a:r>
            <a:r>
              <a:rPr kumimoji="1" lang="zh-CN" altLang="en-US" dirty="0" smtClean="0"/>
              <a:t>：</a:t>
            </a:r>
            <a:endParaRPr kumimoji="1" lang="zh-CN" altLang="en-US" dirty="0" smtClean="0"/>
          </a:p>
          <a:p>
            <a:pPr lvl="1"/>
            <a:r>
              <a:rPr kumimoji="1" lang="en-US" altLang="zh-CN" dirty="0" smtClean="0"/>
              <a:t>ROC</a:t>
            </a:r>
            <a:r>
              <a:rPr kumimoji="1" lang="zh-CN" altLang="en-US" dirty="0" smtClean="0"/>
              <a:t>曲线下面积</a:t>
            </a:r>
            <a:endParaRPr kumimoji="1" lang="zh-CN" altLang="en-US" dirty="0"/>
          </a:p>
        </p:txBody>
      </p:sp>
      <p:grpSp>
        <p:nvGrpSpPr>
          <p:cNvPr id="11" name="组 10"/>
          <p:cNvGrpSpPr/>
          <p:nvPr/>
        </p:nvGrpSpPr>
        <p:grpSpPr>
          <a:xfrm>
            <a:off x="229774" y="1810476"/>
            <a:ext cx="8640000" cy="762000"/>
            <a:chOff x="766952" y="1729014"/>
            <a:chExt cx="10761019" cy="1016000"/>
          </a:xfrm>
        </p:grpSpPr>
        <p:pic>
          <p:nvPicPr>
            <p:cNvPr id="7" name="图片 6"/>
            <p:cNvPicPr>
              <a:picLocks noChangeAspect="1"/>
            </p:cNvPicPr>
            <p:nvPr/>
          </p:nvPicPr>
          <p:blipFill>
            <a:blip r:embed="rId1"/>
            <a:stretch>
              <a:fillRect/>
            </a:stretch>
          </p:blipFill>
          <p:spPr>
            <a:xfrm>
              <a:off x="766952" y="1729014"/>
              <a:ext cx="10706100" cy="1016000"/>
            </a:xfrm>
            <a:prstGeom prst="rect">
              <a:avLst/>
            </a:prstGeom>
          </p:spPr>
        </p:pic>
        <p:sp>
          <p:nvSpPr>
            <p:cNvPr id="8" name="矩形 7"/>
            <p:cNvSpPr/>
            <p:nvPr/>
          </p:nvSpPr>
          <p:spPr>
            <a:xfrm>
              <a:off x="11070771" y="2237014"/>
              <a:ext cx="457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grpSp>
      <p:pic>
        <p:nvPicPr>
          <p:cNvPr id="13" name="图片 12"/>
          <p:cNvPicPr>
            <a:picLocks noChangeAspect="1"/>
          </p:cNvPicPr>
          <p:nvPr/>
        </p:nvPicPr>
        <p:blipFill>
          <a:blip r:embed="rId2"/>
          <a:stretch>
            <a:fillRect/>
          </a:stretch>
        </p:blipFill>
        <p:spPr>
          <a:xfrm>
            <a:off x="3221990" y="2733040"/>
            <a:ext cx="5814695" cy="3023870"/>
          </a:xfrm>
          <a:prstGeom prst="rect">
            <a:avLst/>
          </a:prstGeom>
        </p:spPr>
      </p:pic>
      <p:pic>
        <p:nvPicPr>
          <p:cNvPr id="15" name="图片 14"/>
          <p:cNvPicPr>
            <a:picLocks noChangeAspect="1"/>
          </p:cNvPicPr>
          <p:nvPr/>
        </p:nvPicPr>
        <p:blipFill>
          <a:blip r:embed="rId3"/>
          <a:stretch>
            <a:fillRect/>
          </a:stretch>
        </p:blipFill>
        <p:spPr>
          <a:xfrm>
            <a:off x="532130" y="2685415"/>
            <a:ext cx="2202180" cy="1487170"/>
          </a:xfrm>
          <a:prstGeom prst="rect">
            <a:avLst/>
          </a:prstGeom>
        </p:spPr>
      </p:pic>
      <p:pic>
        <p:nvPicPr>
          <p:cNvPr id="16" name="图片 15"/>
          <p:cNvPicPr>
            <a:picLocks noChangeAspect="1"/>
          </p:cNvPicPr>
          <p:nvPr/>
        </p:nvPicPr>
        <p:blipFill>
          <a:blip r:embed="rId4">
            <a:duotone>
              <a:schemeClr val="accent5">
                <a:shade val="45000"/>
                <a:satMod val="135000"/>
              </a:schemeClr>
              <a:prstClr val="white"/>
            </a:duotone>
          </a:blip>
          <a:stretch>
            <a:fillRect/>
          </a:stretch>
        </p:blipFill>
        <p:spPr>
          <a:xfrm>
            <a:off x="3837033" y="1162399"/>
            <a:ext cx="5199267" cy="318665"/>
          </a:xfrm>
          <a:prstGeom prst="rect">
            <a:avLst/>
          </a:prstGeom>
        </p:spPr>
      </p:pic>
      <p:pic>
        <p:nvPicPr>
          <p:cNvPr id="17" name="图片 16"/>
          <p:cNvPicPr>
            <a:picLocks noChangeAspect="1"/>
          </p:cNvPicPr>
          <p:nvPr/>
        </p:nvPicPr>
        <p:blipFill>
          <a:blip r:embed="rId5"/>
          <a:stretch>
            <a:fillRect/>
          </a:stretch>
        </p:blipFill>
        <p:spPr>
          <a:xfrm>
            <a:off x="440690" y="5574030"/>
            <a:ext cx="4180840" cy="870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小结</a:t>
            </a:r>
            <a:endParaRPr kumimoji="1" lang="zh-CN" altLang="en-US" dirty="0"/>
          </a:p>
        </p:txBody>
      </p:sp>
      <p:sp>
        <p:nvSpPr>
          <p:cNvPr id="3" name="内容占位符 2"/>
          <p:cNvSpPr>
            <a:spLocks noGrp="1"/>
          </p:cNvSpPr>
          <p:nvPr>
            <p:ph sz="quarter" idx="1"/>
          </p:nvPr>
        </p:nvSpPr>
        <p:spPr/>
        <p:txBody>
          <a:bodyPr>
            <a:normAutofit fontScale="92500" lnSpcReduction="10000"/>
          </a:bodyPr>
          <a:lstStyle/>
          <a:p>
            <a:r>
              <a:rPr kumimoji="1" lang="zh-CN" altLang="en-US" dirty="0" smtClean="0"/>
              <a:t>基本术语</a:t>
            </a:r>
            <a:endParaRPr kumimoji="1" lang="en-US" altLang="zh-CN" dirty="0" smtClean="0"/>
          </a:p>
          <a:p>
            <a:pPr lvl="1"/>
            <a:r>
              <a:rPr kumimoji="1" lang="zh-CN" altLang="en-US" dirty="0" smtClean="0"/>
              <a:t>示例</a:t>
            </a:r>
            <a:r>
              <a:rPr kumimoji="1" lang="en-US" altLang="zh-CN" dirty="0" smtClean="0"/>
              <a:t>/</a:t>
            </a:r>
            <a:r>
              <a:rPr kumimoji="1" lang="zh-CN" altLang="en-US" dirty="0" smtClean="0"/>
              <a:t>样本</a:t>
            </a:r>
            <a:endParaRPr kumimoji="1" lang="en-US" altLang="zh-CN" dirty="0" smtClean="0"/>
          </a:p>
          <a:p>
            <a:pPr lvl="1"/>
            <a:r>
              <a:rPr kumimoji="1" lang="zh-CN" altLang="en-US" dirty="0" smtClean="0"/>
              <a:t>模型</a:t>
            </a:r>
            <a:r>
              <a:rPr kumimoji="1" lang="en-US" altLang="zh-CN" dirty="0" smtClean="0"/>
              <a:t>/</a:t>
            </a:r>
            <a:r>
              <a:rPr kumimoji="1" lang="zh-CN" altLang="en-US" dirty="0" smtClean="0"/>
              <a:t>学习器</a:t>
            </a:r>
            <a:endParaRPr kumimoji="1" lang="en-US" altLang="zh-CN" dirty="0" smtClean="0"/>
          </a:p>
          <a:p>
            <a:pPr lvl="1"/>
            <a:r>
              <a:rPr kumimoji="1" lang="zh-CN" altLang="en-US" dirty="0" smtClean="0"/>
              <a:t>假设空间</a:t>
            </a:r>
            <a:endParaRPr kumimoji="1" lang="en-US" altLang="zh-CN" dirty="0" smtClean="0"/>
          </a:p>
          <a:p>
            <a:pPr lvl="1"/>
            <a:r>
              <a:rPr kumimoji="1" lang="zh-CN" altLang="en-US" dirty="0" smtClean="0"/>
              <a:t>过拟合</a:t>
            </a:r>
            <a:r>
              <a:rPr kumimoji="1" lang="en-US" altLang="zh-CN" dirty="0" smtClean="0"/>
              <a:t>/</a:t>
            </a:r>
            <a:r>
              <a:rPr kumimoji="1" lang="zh-CN" altLang="en-US" dirty="0" smtClean="0"/>
              <a:t>欠拟合</a:t>
            </a:r>
            <a:endParaRPr kumimoji="1" lang="zh-CN" altLang="en-US" dirty="0" smtClean="0"/>
          </a:p>
          <a:p>
            <a:pPr lvl="1"/>
            <a:endParaRPr kumimoji="1" lang="en-US" altLang="zh-CN" dirty="0" smtClean="0"/>
          </a:p>
          <a:p>
            <a:r>
              <a:rPr kumimoji="1" lang="zh-CN" altLang="en-US" dirty="0" smtClean="0"/>
              <a:t>评估方法</a:t>
            </a:r>
            <a:endParaRPr kumimoji="1" lang="en-US" altLang="zh-CN" dirty="0" smtClean="0"/>
          </a:p>
          <a:p>
            <a:pPr lvl="1"/>
            <a:r>
              <a:rPr kumimoji="1" lang="zh-CN" altLang="en-US" dirty="0" smtClean="0"/>
              <a:t>留出法、交叉验证法</a:t>
            </a:r>
            <a:endParaRPr kumimoji="1" lang="en-US" altLang="zh-CN" dirty="0" smtClean="0"/>
          </a:p>
          <a:p>
            <a:pPr lvl="1"/>
            <a:r>
              <a:rPr kumimoji="1" lang="zh-CN" altLang="en-US" dirty="0" smtClean="0"/>
              <a:t>调参、验证集</a:t>
            </a:r>
            <a:endParaRPr kumimoji="1" lang="zh-CN" altLang="en-US" dirty="0" smtClean="0"/>
          </a:p>
          <a:p>
            <a:pPr lvl="1"/>
            <a:endParaRPr kumimoji="1" lang="en-US" altLang="zh-CN" dirty="0" smtClean="0"/>
          </a:p>
          <a:p>
            <a:r>
              <a:rPr kumimoji="1" lang="zh-CN" altLang="en-US" dirty="0" smtClean="0"/>
              <a:t>性能度量</a:t>
            </a:r>
            <a:endParaRPr kumimoji="1" lang="en-US" altLang="zh-CN" dirty="0" smtClean="0"/>
          </a:p>
          <a:p>
            <a:pPr lvl="1"/>
            <a:r>
              <a:rPr kumimoji="1" lang="zh-CN" altLang="en-US" dirty="0" smtClean="0"/>
              <a:t>均方误差、错误率、精度、查全率、查准率、</a:t>
            </a:r>
            <a:r>
              <a:rPr kumimoji="1" lang="en-US" altLang="zh-CN" dirty="0" smtClean="0"/>
              <a:t>F1</a:t>
            </a:r>
            <a:r>
              <a:rPr kumimoji="1" lang="zh-CN" altLang="en-US" dirty="0" smtClean="0"/>
              <a:t>、</a:t>
            </a:r>
            <a:r>
              <a:rPr kumimoji="1" lang="en-US" altLang="zh-CN" dirty="0" smtClean="0"/>
              <a:t>ROC</a:t>
            </a:r>
            <a:r>
              <a:rPr kumimoji="1" lang="zh-CN" altLang="en-US" dirty="0" smtClean="0"/>
              <a:t>、</a:t>
            </a:r>
            <a:r>
              <a:rPr kumimoji="1" lang="en-US" altLang="zh-CN" dirty="0" smtClean="0"/>
              <a:t>AUC</a:t>
            </a:r>
            <a:endParaRPr kumimoji="1" lang="zh-CN" altLang="en-US" dirty="0"/>
          </a:p>
        </p:txBody>
      </p:sp>
      <p:pic>
        <p:nvPicPr>
          <p:cNvPr id="8" name="图片 7"/>
          <p:cNvPicPr>
            <a:picLocks noChangeAspect="1"/>
          </p:cNvPicPr>
          <p:nvPr/>
        </p:nvPicPr>
        <p:blipFill>
          <a:blip r:embed="rId1"/>
          <a:stretch>
            <a:fillRect/>
          </a:stretch>
        </p:blipFill>
        <p:spPr>
          <a:xfrm>
            <a:off x="2954597" y="1124214"/>
            <a:ext cx="5972235" cy="2621799"/>
          </a:xfrm>
          <a:prstGeom prst="rect">
            <a:avLst/>
          </a:prstGeom>
        </p:spPr>
      </p:pic>
      <p:grpSp>
        <p:nvGrpSpPr>
          <p:cNvPr id="13" name="组合 12"/>
          <p:cNvGrpSpPr/>
          <p:nvPr/>
        </p:nvGrpSpPr>
        <p:grpSpPr>
          <a:xfrm>
            <a:off x="3547110" y="4178300"/>
            <a:ext cx="5379720" cy="1113489"/>
            <a:chOff x="2018" y="7512"/>
            <a:chExt cx="11627" cy="1876"/>
          </a:xfrm>
        </p:grpSpPr>
        <p:sp>
          <p:nvSpPr>
            <p:cNvPr id="2" name="椭圆 1"/>
            <p:cNvSpPr/>
            <p:nvPr/>
          </p:nvSpPr>
          <p:spPr>
            <a:xfrm>
              <a:off x="2018" y="7512"/>
              <a:ext cx="11627" cy="1841"/>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a:p>
          </p:txBody>
        </p:sp>
        <p:sp>
          <p:nvSpPr>
            <p:cNvPr id="5" name="椭圆 4"/>
            <p:cNvSpPr/>
            <p:nvPr/>
          </p:nvSpPr>
          <p:spPr>
            <a:xfrm>
              <a:off x="3533" y="7784"/>
              <a:ext cx="2411" cy="983"/>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800" dirty="0" smtClean="0">
                  <a:solidFill>
                    <a:schemeClr val="accent6">
                      <a:lumMod val="75000"/>
                    </a:schemeClr>
                  </a:solidFill>
                </a:rPr>
                <a:t>训练集</a:t>
              </a:r>
              <a:endParaRPr kumimoji="1" lang="zh-CN" altLang="en-US" sz="1800" dirty="0" smtClean="0">
                <a:solidFill>
                  <a:schemeClr val="accent6">
                    <a:lumMod val="75000"/>
                  </a:schemeClr>
                </a:solidFill>
              </a:endParaRPr>
            </a:p>
          </p:txBody>
        </p:sp>
        <p:sp>
          <p:nvSpPr>
            <p:cNvPr id="7" name="椭圆 6"/>
            <p:cNvSpPr/>
            <p:nvPr/>
          </p:nvSpPr>
          <p:spPr>
            <a:xfrm>
              <a:off x="9719" y="7784"/>
              <a:ext cx="2411" cy="983"/>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800" dirty="0" smtClean="0">
                  <a:solidFill>
                    <a:schemeClr val="accent2">
                      <a:lumMod val="75000"/>
                    </a:schemeClr>
                  </a:solidFill>
                </a:rPr>
                <a:t>测试集</a:t>
              </a:r>
              <a:endParaRPr kumimoji="1" lang="zh-CN" altLang="en-US" sz="1800" dirty="0" smtClean="0">
                <a:solidFill>
                  <a:schemeClr val="accent2">
                    <a:lumMod val="75000"/>
                  </a:schemeClr>
                </a:solidFill>
              </a:endParaRPr>
            </a:p>
          </p:txBody>
        </p:sp>
        <p:sp>
          <p:nvSpPr>
            <p:cNvPr id="9" name="椭圆 8"/>
            <p:cNvSpPr/>
            <p:nvPr/>
          </p:nvSpPr>
          <p:spPr>
            <a:xfrm>
              <a:off x="6626" y="7784"/>
              <a:ext cx="2411" cy="983"/>
            </a:xfrm>
            <a:prstGeom prst="ellips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800" dirty="0" smtClean="0">
                  <a:solidFill>
                    <a:schemeClr val="accent1">
                      <a:lumMod val="75000"/>
                    </a:schemeClr>
                  </a:solidFill>
                </a:rPr>
                <a:t>验证集</a:t>
              </a:r>
              <a:endParaRPr kumimoji="1" lang="zh-CN" altLang="en-US" sz="1800" dirty="0" smtClean="0">
                <a:solidFill>
                  <a:schemeClr val="accent1">
                    <a:lumMod val="75000"/>
                  </a:schemeClr>
                </a:solidFill>
              </a:endParaRPr>
            </a:p>
          </p:txBody>
        </p:sp>
        <p:sp>
          <p:nvSpPr>
            <p:cNvPr id="10" name="文本框 9"/>
            <p:cNvSpPr txBox="1"/>
            <p:nvPr/>
          </p:nvSpPr>
          <p:spPr>
            <a:xfrm>
              <a:off x="6314" y="8767"/>
              <a:ext cx="3036" cy="621"/>
            </a:xfrm>
            <a:prstGeom prst="rect">
              <a:avLst/>
            </a:prstGeom>
            <a:noFill/>
          </p:spPr>
          <p:txBody>
            <a:bodyPr wrap="square" rtlCol="0">
              <a:spAutoFit/>
            </a:bodyPr>
            <a:p>
              <a:pPr algn="ctr"/>
              <a:r>
                <a:rPr kumimoji="1" lang="zh-CN" altLang="en-US" sz="1800" smtClean="0">
                  <a:solidFill>
                    <a:schemeClr val="tx1">
                      <a:lumMod val="75000"/>
                      <a:lumOff val="25000"/>
                    </a:schemeClr>
                  </a:solidFill>
                </a:rPr>
                <a:t>样本空间</a:t>
              </a:r>
              <a:endParaRPr kumimoji="1" lang="zh-CN" altLang="en-US" sz="1800" smtClean="0">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模型选择</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endParaRPr lang="zh-CN" altLang="en-US" dirty="0"/>
          </a:p>
        </p:txBody>
      </p:sp>
      <p:pic>
        <p:nvPicPr>
          <p:cNvPr id="5" name="图片 4" descr="屏幕剪辑"/>
          <p:cNvPicPr>
            <a:picLocks noChangeAspect="1"/>
          </p:cNvPicPr>
          <p:nvPr/>
        </p:nvPicPr>
        <p:blipFill>
          <a:blip r:embed="rId1"/>
          <a:stretch>
            <a:fillRect/>
          </a:stretch>
        </p:blipFill>
        <p:spPr>
          <a:xfrm>
            <a:off x="107950" y="1708785"/>
            <a:ext cx="8892540" cy="40335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如何选择一个合适的模型？</a:t>
            </a:r>
            <a:endParaRPr lang="zh-CN" altLang="en-US" dirty="0"/>
          </a:p>
        </p:txBody>
      </p:sp>
      <p:sp>
        <p:nvSpPr>
          <p:cNvPr id="3" name="内容占位符 2"/>
          <p:cNvSpPr>
            <a:spLocks noGrp="1"/>
          </p:cNvSpPr>
          <p:nvPr>
            <p:ph sz="quarter" idx="1"/>
          </p:nvPr>
        </p:nvSpPr>
        <p:spPr/>
        <p:txBody>
          <a:bodyPr/>
          <a:lstStyle/>
          <a:p>
            <a:r>
              <a:rPr lang="zh-CN" altLang="en-US" dirty="0"/>
              <a:t>模型选择</a:t>
            </a:r>
            <a:endParaRPr lang="en-US" altLang="zh-CN" dirty="0"/>
          </a:p>
          <a:p>
            <a:pPr lvl="1"/>
            <a:r>
              <a:rPr lang="zh-CN" altLang="en-US" dirty="0"/>
              <a:t>拟合能力强的模型一般复杂度会比较高，容易过拟合。</a:t>
            </a:r>
            <a:endParaRPr lang="en-US" altLang="zh-CN" dirty="0"/>
          </a:p>
          <a:p>
            <a:pPr lvl="1"/>
            <a:r>
              <a:rPr lang="zh-CN" altLang="en-US" dirty="0"/>
              <a:t>如果限制模型复杂度，降低拟合能力，可能会欠拟合。</a:t>
            </a:r>
            <a:endParaRPr lang="zh-CN" altLang="en-US" dirty="0"/>
          </a:p>
          <a:p>
            <a:pPr lvl="1"/>
            <a:endParaRPr lang="en-US" altLang="zh-CN" dirty="0"/>
          </a:p>
          <a:p>
            <a:r>
              <a:rPr lang="zh-CN" altLang="en-US" dirty="0"/>
              <a:t>偏差与方差分解</a:t>
            </a:r>
            <a:endParaRPr lang="en-US" altLang="zh-CN" dirty="0"/>
          </a:p>
          <a:p>
            <a:pPr lvl="1"/>
            <a:r>
              <a:rPr lang="zh-CN" altLang="en-US" dirty="0"/>
              <a:t>期望错误可以分解为</a:t>
            </a:r>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0333" y="4232001"/>
            <a:ext cx="4422538" cy="715743"/>
          </a:xfrm>
          <a:prstGeom prst="rect">
            <a:avLst/>
          </a:prstGeom>
        </p:spPr>
      </p:pic>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680" y="5515610"/>
            <a:ext cx="2985840" cy="474760"/>
          </a:xfrm>
          <a:prstGeom prst="rect">
            <a:avLst/>
          </a:prstGeom>
        </p:spPr>
      </p:pic>
      <p:sp>
        <p:nvSpPr>
          <p:cNvPr id="5" name="椭圆 4"/>
          <p:cNvSpPr/>
          <p:nvPr/>
        </p:nvSpPr>
        <p:spPr>
          <a:xfrm>
            <a:off x="6401435" y="4468495"/>
            <a:ext cx="304800" cy="304800"/>
          </a:xfrm>
          <a:prstGeom prst="ellipse">
            <a:avLst/>
          </a:prstGeom>
          <a:ln>
            <a:solidFill>
              <a:srgbClr val="C00000"/>
            </a:solidFill>
          </a:ln>
        </p:spPr>
        <p:txBody>
          <a:bodyPr wrap="none">
            <a:spAutoFit/>
          </a:bodyPr>
          <a:p>
            <a:endParaRPr lang="zh-CN" altLang="en-US" sz="2400" dirty="0"/>
          </a:p>
        </p:txBody>
      </p:sp>
      <p:sp>
        <p:nvSpPr>
          <p:cNvPr id="6" name="圆角矩形 5"/>
          <p:cNvSpPr/>
          <p:nvPr/>
        </p:nvSpPr>
        <p:spPr>
          <a:xfrm>
            <a:off x="2972435" y="5410200"/>
            <a:ext cx="3200400" cy="685800"/>
          </a:xfrm>
          <a:prstGeom prst="roundRect">
            <a:avLst/>
          </a:prstGeom>
          <a:solidFill>
            <a:schemeClr val="accent2">
              <a:lumMod val="20000"/>
              <a:lumOff val="80000"/>
              <a:alpha val="10000"/>
            </a:schemeClr>
          </a:solidFill>
          <a:ln>
            <a:solidFill>
              <a:schemeClr val="accent2">
                <a:lumMod val="60000"/>
                <a:lumOff val="40000"/>
              </a:schemeClr>
            </a:solidFill>
          </a:ln>
        </p:spPr>
        <p:txBody>
          <a:bodyPr wrap="none">
            <a:spAutoFit/>
          </a:bodyPr>
          <a:p>
            <a:endParaRPr lang="zh-CN" altLang="en-US" sz="2400" dirty="0"/>
          </a:p>
        </p:txBody>
      </p:sp>
      <p:sp>
        <p:nvSpPr>
          <p:cNvPr id="10" name="任意多边形 9"/>
          <p:cNvSpPr/>
          <p:nvPr/>
        </p:nvSpPr>
        <p:spPr>
          <a:xfrm>
            <a:off x="6172835" y="4861560"/>
            <a:ext cx="407035" cy="460375"/>
          </a:xfrm>
          <a:custGeom>
            <a:avLst/>
            <a:gdLst>
              <a:gd name="connisteX0" fmla="*/ 0 w 629920"/>
              <a:gd name="connsiteY0" fmla="*/ 497840 h 497840"/>
              <a:gd name="connisteX1" fmla="*/ 477520 w 629920"/>
              <a:gd name="connsiteY1" fmla="*/ 284480 h 497840"/>
              <a:gd name="connisteX2" fmla="*/ 629920 w 629920"/>
              <a:gd name="connsiteY2" fmla="*/ 0 h 497840"/>
            </a:gdLst>
            <a:ahLst/>
            <a:cxnLst>
              <a:cxn ang="0">
                <a:pos x="connisteX0" y="connsiteY0"/>
              </a:cxn>
              <a:cxn ang="0">
                <a:pos x="connisteX1" y="connsiteY1"/>
              </a:cxn>
              <a:cxn ang="0">
                <a:pos x="connisteX2" y="connsiteY2"/>
              </a:cxn>
            </a:cxnLst>
            <a:rect l="l" t="t" r="r" b="b"/>
            <a:pathLst>
              <a:path w="629920" h="497840">
                <a:moveTo>
                  <a:pt x="0" y="497840"/>
                </a:moveTo>
                <a:cubicBezTo>
                  <a:pt x="92710" y="461010"/>
                  <a:pt x="351790" y="384175"/>
                  <a:pt x="477520" y="284480"/>
                </a:cubicBezTo>
                <a:cubicBezTo>
                  <a:pt x="603250" y="184785"/>
                  <a:pt x="608965" y="52705"/>
                  <a:pt x="629920" y="0"/>
                </a:cubicBezTo>
              </a:path>
            </a:pathLst>
          </a:custGeom>
          <a:noFill/>
          <a:ln w="15875" cmpd="sng">
            <a:solidFill>
              <a:srgbClr val="C00000"/>
            </a:solidFill>
            <a:prstDash val="sysDash"/>
            <a:headEnd type="none"/>
            <a:tailEnd type="triangle" w="med" len="med"/>
          </a:ln>
        </p:spPr>
        <p:txBody>
          <a:bodyPr wrap="square">
            <a:spAutoFit/>
          </a:bodyPr>
          <a:p>
            <a:endParaRPr lang="zh-CN" alt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模型选择：偏差与方差</a:t>
            </a:r>
            <a:endParaRPr lang="zh-CN" altLang="en-US" dirty="0"/>
          </a:p>
        </p:txBody>
      </p:sp>
      <p:pic>
        <p:nvPicPr>
          <p:cNvPr id="3" name="图片 2" descr="屏幕剪辑"/>
          <p:cNvPicPr>
            <a:picLocks noChangeAspect="1"/>
          </p:cNvPicPr>
          <p:nvPr/>
        </p:nvPicPr>
        <p:blipFill>
          <a:blip r:embed="rId1"/>
          <a:stretch>
            <a:fillRect/>
          </a:stretch>
        </p:blipFill>
        <p:spPr>
          <a:xfrm>
            <a:off x="3039110" y="1209040"/>
            <a:ext cx="5769610" cy="5205730"/>
          </a:xfrm>
          <a:prstGeom prst="rect">
            <a:avLst/>
          </a:prstGeom>
        </p:spPr>
      </p:pic>
      <p:sp>
        <p:nvSpPr>
          <p:cNvPr id="6" name="文本框 5"/>
          <p:cNvSpPr txBox="1"/>
          <p:nvPr/>
        </p:nvSpPr>
        <p:spPr>
          <a:xfrm>
            <a:off x="1506263" y="2538095"/>
            <a:ext cx="758825" cy="460375"/>
          </a:xfrm>
          <a:prstGeom prst="rect">
            <a:avLst/>
          </a:prstGeom>
          <a:noFill/>
        </p:spPr>
        <p:txBody>
          <a:bodyPr wrap="none" rtlCol="0">
            <a:spAutoFit/>
          </a:bodyPr>
          <a:p>
            <a:pPr algn="ctr"/>
            <a:r>
              <a:rPr lang="en-US" altLang="zh-CN" sz="2400" i="1">
                <a:latin typeface="Century Schoolbook" panose="02040604050505020304" charset="0"/>
                <a:cs typeface="Century Schoolbook" panose="02040604050505020304" charset="0"/>
              </a:rPr>
              <a:t>bias</a:t>
            </a:r>
            <a:endParaRPr lang="en-US" altLang="zh-CN" sz="2400" i="1">
              <a:latin typeface="Century Schoolbook" panose="02040604050505020304" charset="0"/>
              <a:cs typeface="Century Schoolbook" panose="02040604050505020304" charset="0"/>
            </a:endParaRPr>
          </a:p>
        </p:txBody>
      </p:sp>
      <p:sp>
        <p:nvSpPr>
          <p:cNvPr id="7" name="文本框 6"/>
          <p:cNvSpPr txBox="1"/>
          <p:nvPr/>
        </p:nvSpPr>
        <p:spPr>
          <a:xfrm>
            <a:off x="1189990" y="4998085"/>
            <a:ext cx="1390650" cy="460375"/>
          </a:xfrm>
          <a:prstGeom prst="rect">
            <a:avLst/>
          </a:prstGeom>
          <a:noFill/>
        </p:spPr>
        <p:txBody>
          <a:bodyPr wrap="none" rtlCol="0">
            <a:spAutoFit/>
          </a:bodyPr>
          <a:p>
            <a:pPr algn="ctr"/>
            <a:r>
              <a:rPr lang="en-US" altLang="zh-CN" sz="2400" i="1">
                <a:latin typeface="Century Schoolbook" panose="02040604050505020304" charset="0"/>
                <a:cs typeface="Century Schoolbook" panose="02040604050505020304" charset="0"/>
              </a:rPr>
              <a:t>variance</a:t>
            </a:r>
            <a:endParaRPr lang="en-US" altLang="zh-CN" sz="2400" i="1">
              <a:latin typeface="Century Schoolbook" panose="02040604050505020304" charset="0"/>
              <a:cs typeface="Century Schoolbook" panose="02040604050505020304" charset="0"/>
            </a:endParaRP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280160"/>
            <a:ext cx="3984625" cy="644525"/>
          </a:xfrm>
          <a:prstGeom prst="rect">
            <a:avLst/>
          </a:prstGeom>
          <a:ln>
            <a:solidFill>
              <a:srgbClr val="C00000"/>
            </a:solidFill>
          </a:ln>
        </p:spPr>
      </p:pic>
      <p:sp>
        <p:nvSpPr>
          <p:cNvPr id="9" name="矩形 8"/>
          <p:cNvSpPr/>
          <p:nvPr/>
        </p:nvSpPr>
        <p:spPr>
          <a:xfrm>
            <a:off x="4631055" y="3627120"/>
            <a:ext cx="648000" cy="324000"/>
          </a:xfrm>
          <a:prstGeom prst="rect">
            <a:avLst/>
          </a:prstGeom>
          <a:ln w="25400">
            <a:solidFill>
              <a:srgbClr val="FF0000"/>
            </a:solidFill>
          </a:ln>
        </p:spPr>
        <p:txBody>
          <a:bodyPr wrap="square" rtlCol="0" anchor="ctr">
            <a:spAutoFit/>
          </a:bodyPr>
          <a:p>
            <a:pPr algn="ctr"/>
            <a:endParaRPr lang="zh-CN" altLang="en-US" sz="2400" dirty="0"/>
          </a:p>
        </p:txBody>
      </p:sp>
      <p:grpSp>
        <p:nvGrpSpPr>
          <p:cNvPr id="13" name="组合 12"/>
          <p:cNvGrpSpPr/>
          <p:nvPr/>
        </p:nvGrpSpPr>
        <p:grpSpPr>
          <a:xfrm>
            <a:off x="193040" y="3130463"/>
            <a:ext cx="3384550" cy="720264"/>
            <a:chOff x="305" y="4930"/>
            <a:chExt cx="5330" cy="1134"/>
          </a:xfrm>
        </p:grpSpPr>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 y="4930"/>
              <a:ext cx="4634" cy="1134"/>
            </a:xfrm>
            <a:prstGeom prst="rect">
              <a:avLst/>
            </a:prstGeom>
          </p:spPr>
        </p:pic>
        <p:sp>
          <p:nvSpPr>
            <p:cNvPr id="10" name="圆角矩形 9"/>
            <p:cNvSpPr/>
            <p:nvPr/>
          </p:nvSpPr>
          <p:spPr>
            <a:xfrm>
              <a:off x="305" y="4957"/>
              <a:ext cx="5330" cy="1077"/>
            </a:xfrm>
            <a:prstGeom prst="roundRect">
              <a:avLst/>
            </a:prstGeom>
            <a:solidFill>
              <a:schemeClr val="accent6">
                <a:lumMod val="20000"/>
                <a:lumOff val="80000"/>
                <a:alpha val="10000"/>
              </a:schemeClr>
            </a:solidFill>
            <a:ln>
              <a:solidFill>
                <a:schemeClr val="accent6">
                  <a:lumMod val="60000"/>
                  <a:lumOff val="40000"/>
                </a:schemeClr>
              </a:solidFill>
            </a:ln>
          </p:spPr>
          <p:txBody>
            <a:bodyPr wrap="square">
              <a:spAutoFit/>
            </a:bodyPr>
            <a:p>
              <a:endParaRPr lang="zh-CN" altLang="en-US" sz="2400" dirty="0"/>
            </a:p>
          </p:txBody>
        </p:sp>
      </p:grpSp>
      <p:grpSp>
        <p:nvGrpSpPr>
          <p:cNvPr id="12" name="组合 11"/>
          <p:cNvGrpSpPr/>
          <p:nvPr/>
        </p:nvGrpSpPr>
        <p:grpSpPr>
          <a:xfrm>
            <a:off x="193675" y="5616575"/>
            <a:ext cx="3383280" cy="685800"/>
            <a:chOff x="305" y="8845"/>
            <a:chExt cx="5328" cy="1080"/>
          </a:xfrm>
        </p:grpSpPr>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 y="8878"/>
              <a:ext cx="5141" cy="1013"/>
            </a:xfrm>
            <a:prstGeom prst="rect">
              <a:avLst/>
            </a:prstGeom>
          </p:spPr>
        </p:pic>
        <p:sp>
          <p:nvSpPr>
            <p:cNvPr id="11" name="圆角矩形 10"/>
            <p:cNvSpPr/>
            <p:nvPr/>
          </p:nvSpPr>
          <p:spPr>
            <a:xfrm>
              <a:off x="305" y="8845"/>
              <a:ext cx="5329" cy="1080"/>
            </a:xfrm>
            <a:prstGeom prst="roundRect">
              <a:avLst/>
            </a:prstGeom>
            <a:solidFill>
              <a:schemeClr val="accent5">
                <a:lumMod val="20000"/>
                <a:lumOff val="80000"/>
                <a:alpha val="10000"/>
              </a:schemeClr>
            </a:solidFill>
            <a:ln>
              <a:solidFill>
                <a:schemeClr val="accent5">
                  <a:lumMod val="60000"/>
                  <a:lumOff val="40000"/>
                </a:schemeClr>
              </a:solidFill>
            </a:ln>
          </p:spPr>
          <p:txBody>
            <a:bodyPr wrap="none">
              <a:spAutoFit/>
            </a:bodyPr>
            <a:p>
              <a:endParaRPr lang="zh-CN" altLang="en-US" sz="2400" dirty="0"/>
            </a:p>
          </p:txBody>
        </p:sp>
      </p:grpSp>
      <p:pic>
        <p:nvPicPr>
          <p:cNvPr id="14" name="图片 13"/>
          <p:cNvPicPr>
            <a:picLocks noChangeAspect="1"/>
          </p:cNvPicPr>
          <p:nvPr/>
        </p:nvPicPr>
        <p:blipFill>
          <a:blip r:embed="rId5">
            <a:extLst>
              <a:ext uri="{28A0092B-C50C-407E-A947-70E740481C1C}">
                <a14:useLocalDpi xmlns:a14="http://schemas.microsoft.com/office/drawing/2010/main" val="0"/>
              </a:ext>
            </a:extLst>
          </a:blip>
          <a:srcRect l="50781" t="50742" r="3401" b="3217"/>
          <a:stretch>
            <a:fillRect/>
          </a:stretch>
        </p:blipFill>
        <p:spPr>
          <a:xfrm>
            <a:off x="5720080" y="5789295"/>
            <a:ext cx="866775" cy="625475"/>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rcRect r="52131" b="52017"/>
          <a:stretch>
            <a:fillRect/>
          </a:stretch>
        </p:blipFill>
        <p:spPr>
          <a:xfrm>
            <a:off x="5713095" y="1296035"/>
            <a:ext cx="87376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模型选择：偏差与方差</a:t>
            </a:r>
            <a:endParaRPr lang="zh-CN" altLang="en-US" dirty="0"/>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1830" y="1270635"/>
            <a:ext cx="7800975" cy="4986655"/>
          </a:xfrm>
          <a:prstGeom prst="rect">
            <a:avLst/>
          </a:prstGeom>
        </p:spPr>
      </p:pic>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595" y="1155065"/>
            <a:ext cx="3984625" cy="644525"/>
          </a:xfrm>
          <a:prstGeom prst="rect">
            <a:avLst/>
          </a:prstGeom>
          <a:ln>
            <a:solidFill>
              <a:srgbClr val="C00000"/>
            </a:solidFill>
          </a:ln>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rcRect r="52131" b="52017"/>
          <a:stretch>
            <a:fillRect/>
          </a:stretch>
        </p:blipFill>
        <p:spPr>
          <a:xfrm>
            <a:off x="36556" y="1603375"/>
            <a:ext cx="873760" cy="6286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l="50781" t="50742" r="3401" b="3217"/>
          <a:stretch>
            <a:fillRect/>
          </a:stretch>
        </p:blipFill>
        <p:spPr>
          <a:xfrm>
            <a:off x="8169275" y="1622425"/>
            <a:ext cx="866775" cy="625475"/>
          </a:xfrm>
          <a:prstGeom prst="rect">
            <a:avLst/>
          </a:prstGeom>
        </p:spPr>
      </p:pic>
      <p:grpSp>
        <p:nvGrpSpPr>
          <p:cNvPr id="13" name="组合 12"/>
          <p:cNvGrpSpPr/>
          <p:nvPr/>
        </p:nvGrpSpPr>
        <p:grpSpPr>
          <a:xfrm>
            <a:off x="97790" y="2628900"/>
            <a:ext cx="1067435" cy="227330"/>
            <a:chOff x="305" y="4930"/>
            <a:chExt cx="5330" cy="1134"/>
          </a:xfrm>
        </p:grpSpPr>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 y="4930"/>
              <a:ext cx="4634" cy="1134"/>
            </a:xfrm>
            <a:prstGeom prst="rect">
              <a:avLst/>
            </a:prstGeom>
          </p:spPr>
        </p:pic>
        <p:sp>
          <p:nvSpPr>
            <p:cNvPr id="10" name="圆角矩形 9"/>
            <p:cNvSpPr/>
            <p:nvPr/>
          </p:nvSpPr>
          <p:spPr>
            <a:xfrm>
              <a:off x="305" y="4957"/>
              <a:ext cx="5330" cy="1077"/>
            </a:xfrm>
            <a:prstGeom prst="roundRect">
              <a:avLst/>
            </a:prstGeom>
            <a:solidFill>
              <a:schemeClr val="accent6">
                <a:lumMod val="20000"/>
                <a:lumOff val="80000"/>
                <a:alpha val="10000"/>
              </a:schemeClr>
            </a:solidFill>
            <a:ln>
              <a:solidFill>
                <a:schemeClr val="accent6">
                  <a:lumMod val="60000"/>
                  <a:lumOff val="40000"/>
                </a:schemeClr>
              </a:solidFill>
            </a:ln>
          </p:spPr>
          <p:txBody>
            <a:bodyPr wrap="square">
              <a:spAutoFit/>
            </a:bodyPr>
            <a:p>
              <a:endParaRPr lang="zh-CN" altLang="en-US" sz="2400" dirty="0"/>
            </a:p>
          </p:txBody>
        </p:sp>
      </p:grpSp>
      <p:sp>
        <p:nvSpPr>
          <p:cNvPr id="7" name="文本框 6"/>
          <p:cNvSpPr txBox="1"/>
          <p:nvPr/>
        </p:nvSpPr>
        <p:spPr>
          <a:xfrm>
            <a:off x="97516" y="2247900"/>
            <a:ext cx="473710" cy="275590"/>
          </a:xfrm>
          <a:prstGeom prst="rect">
            <a:avLst/>
          </a:prstGeom>
          <a:noFill/>
        </p:spPr>
        <p:txBody>
          <a:bodyPr wrap="none" rtlCol="0">
            <a:spAutoFit/>
          </a:bodyPr>
          <a:p>
            <a:pPr algn="ctr"/>
            <a:r>
              <a:rPr lang="en-US" altLang="zh-CN" sz="1200" i="1">
                <a:latin typeface="Century Schoolbook" panose="02040604050505020304" charset="0"/>
                <a:cs typeface="Century Schoolbook" panose="02040604050505020304" charset="0"/>
              </a:rPr>
              <a:t>bias</a:t>
            </a:r>
            <a:endParaRPr lang="en-US" altLang="zh-CN" sz="1200" i="1">
              <a:latin typeface="Century Schoolbook" panose="02040604050505020304" charset="0"/>
              <a:cs typeface="Century Schoolbook" panose="02040604050505020304" charset="0"/>
            </a:endParaRPr>
          </a:p>
        </p:txBody>
      </p:sp>
      <p:sp>
        <p:nvSpPr>
          <p:cNvPr id="11" name="文本框 10"/>
          <p:cNvSpPr txBox="1"/>
          <p:nvPr/>
        </p:nvSpPr>
        <p:spPr>
          <a:xfrm>
            <a:off x="8250555" y="2247900"/>
            <a:ext cx="785495" cy="275590"/>
          </a:xfrm>
          <a:prstGeom prst="rect">
            <a:avLst/>
          </a:prstGeom>
          <a:noFill/>
        </p:spPr>
        <p:txBody>
          <a:bodyPr wrap="none" rtlCol="0">
            <a:spAutoFit/>
          </a:bodyPr>
          <a:p>
            <a:pPr algn="ctr"/>
            <a:r>
              <a:rPr lang="en-US" altLang="zh-CN" sz="1200" i="1">
                <a:latin typeface="Century Schoolbook" panose="02040604050505020304" charset="0"/>
                <a:cs typeface="Century Schoolbook" panose="02040604050505020304" charset="0"/>
              </a:rPr>
              <a:t>variance</a:t>
            </a:r>
            <a:endParaRPr lang="en-US" altLang="zh-CN" sz="1200" i="1">
              <a:latin typeface="Century Schoolbook" panose="02040604050505020304" charset="0"/>
              <a:cs typeface="Century Schoolbook" panose="02040604050505020304" charset="0"/>
            </a:endParaRPr>
          </a:p>
        </p:txBody>
      </p:sp>
      <p:grpSp>
        <p:nvGrpSpPr>
          <p:cNvPr id="16" name="组合 15"/>
          <p:cNvGrpSpPr/>
          <p:nvPr/>
        </p:nvGrpSpPr>
        <p:grpSpPr>
          <a:xfrm>
            <a:off x="7876540" y="2628900"/>
            <a:ext cx="1159510" cy="234950"/>
            <a:chOff x="305" y="8845"/>
            <a:chExt cx="5328" cy="1080"/>
          </a:xfrm>
        </p:grpSpPr>
        <p:pic>
          <p:nvPicPr>
            <p:cNvPr id="17" name="图片 1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 y="8878"/>
              <a:ext cx="5141" cy="1013"/>
            </a:xfrm>
            <a:prstGeom prst="rect">
              <a:avLst/>
            </a:prstGeom>
          </p:spPr>
        </p:pic>
        <p:sp>
          <p:nvSpPr>
            <p:cNvPr id="18" name="圆角矩形 17"/>
            <p:cNvSpPr/>
            <p:nvPr/>
          </p:nvSpPr>
          <p:spPr>
            <a:xfrm>
              <a:off x="305" y="8845"/>
              <a:ext cx="5329" cy="1080"/>
            </a:xfrm>
            <a:prstGeom prst="roundRect">
              <a:avLst/>
            </a:prstGeom>
            <a:solidFill>
              <a:schemeClr val="accent5">
                <a:lumMod val="20000"/>
                <a:lumOff val="80000"/>
                <a:alpha val="10000"/>
              </a:schemeClr>
            </a:solidFill>
            <a:ln>
              <a:solidFill>
                <a:schemeClr val="accent5">
                  <a:lumMod val="60000"/>
                  <a:lumOff val="40000"/>
                </a:schemeClr>
              </a:solidFill>
            </a:ln>
          </p:spPr>
          <p:txBody>
            <a:bodyPr wrap="square">
              <a:spAutoFit/>
            </a:bodyPr>
            <a:p>
              <a:endParaRPr lang="zh-CN" altLang="en-US" sz="2400" dirty="0"/>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集成模型：有效的降低方差的方法</a:t>
            </a:r>
            <a:endParaRPr lang="zh-CN" altLang="en-US" dirty="0"/>
          </a:p>
        </p:txBody>
      </p:sp>
      <p:sp>
        <p:nvSpPr>
          <p:cNvPr id="3" name="内容占位符 2"/>
          <p:cNvSpPr>
            <a:spLocks noGrp="1"/>
          </p:cNvSpPr>
          <p:nvPr>
            <p:ph sz="quarter" idx="1"/>
          </p:nvPr>
        </p:nvSpPr>
        <p:spPr>
          <a:xfrm>
            <a:off x="438150" y="1219200"/>
            <a:ext cx="8229600" cy="4937760"/>
          </a:xfrm>
        </p:spPr>
        <p:txBody>
          <a:bodyPr/>
          <a:lstStyle/>
          <a:p>
            <a:r>
              <a:rPr lang="zh-CN" altLang="en-US" dirty="0"/>
              <a:t>集成模型</a:t>
            </a:r>
            <a:endParaRPr lang="en-US" altLang="zh-CN" dirty="0"/>
          </a:p>
          <a:p>
            <a:endParaRPr lang="en-US" altLang="zh-CN" dirty="0"/>
          </a:p>
          <a:p>
            <a:endParaRPr lang="en-US" altLang="zh-CN" dirty="0"/>
          </a:p>
          <a:p>
            <a:pPr lvl="1"/>
            <a:r>
              <a:rPr lang="zh-CN" altLang="en-US" dirty="0"/>
              <a:t>通过多个高方差模型的平均来降低方差。</a:t>
            </a:r>
            <a:endParaRPr lang="en-US" altLang="zh-CN" dirty="0"/>
          </a:p>
          <a:p>
            <a:endParaRPr lang="en-US" altLang="zh-CN" dirty="0"/>
          </a:p>
          <a:p>
            <a:endParaRPr lang="en-US" altLang="zh-CN" dirty="0"/>
          </a:p>
          <a:p>
            <a:r>
              <a:rPr lang="zh-CN" altLang="en-US" dirty="0"/>
              <a:t>集成模型的期望错误大于等于所有模型的平均期望错误的</a:t>
            </a:r>
            <a:r>
              <a:rPr lang="en-US" altLang="zh-CN" dirty="0"/>
              <a:t>1/M</a:t>
            </a:r>
            <a:r>
              <a:rPr lang="zh-CN" altLang="en-US" dirty="0"/>
              <a:t>，小于等于所有模型的平均期望错误。</a:t>
            </a:r>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67380" y="1699895"/>
            <a:ext cx="2770487" cy="827336"/>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310" y="5398135"/>
            <a:ext cx="3929862" cy="75864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计算学习理论</a:t>
            </a:r>
            <a:r>
              <a:rPr lang="zh-CN" altLang="en-US" sz="2800" dirty="0">
                <a:sym typeface="+mn-ea"/>
              </a:rPr>
              <a:t>（Computational Learning Theory）</a:t>
            </a:r>
            <a:endParaRPr lang="zh-CN" altLang="en-US" sz="2800" dirty="0">
              <a:solidFill>
                <a:srgbClr val="FF0000"/>
              </a:solidFill>
              <a:sym typeface="+mn-ea"/>
            </a:endParaRPr>
          </a:p>
        </p:txBody>
      </p:sp>
      <p:sp>
        <p:nvSpPr>
          <p:cNvPr id="3" name="内容占位符 2"/>
          <p:cNvSpPr>
            <a:spLocks noGrp="1"/>
          </p:cNvSpPr>
          <p:nvPr>
            <p:ph sz="quarter" idx="1"/>
          </p:nvPr>
        </p:nvSpPr>
        <p:spPr/>
        <p:txBody>
          <a:bodyPr/>
          <a:lstStyle/>
          <a:p>
            <a:pPr algn="l"/>
            <a:r>
              <a:rPr lang="zh-CN" altLang="en-US" dirty="0"/>
              <a:t>最基础的理论就是</a:t>
            </a:r>
            <a:r>
              <a:rPr lang="zh-CN" altLang="en-US" dirty="0">
                <a:solidFill>
                  <a:srgbClr val="C00000"/>
                </a:solidFill>
              </a:rPr>
              <a:t>可能近似正确（</a:t>
            </a:r>
            <a:r>
              <a:rPr lang="zh-CN" altLang="en-US">
                <a:solidFill>
                  <a:srgbClr val="C00000"/>
                </a:solidFill>
                <a:sym typeface="+mn-ea"/>
              </a:rPr>
              <a:t>Probably Approximately Correct, </a:t>
            </a:r>
            <a:r>
              <a:rPr lang="zh-CN" altLang="en-US" dirty="0">
                <a:solidFill>
                  <a:srgbClr val="C00000"/>
                </a:solidFill>
              </a:rPr>
              <a:t>PAC）学习理论。</a:t>
            </a:r>
            <a:endParaRPr lang="zh-CN" altLang="en-US" dirty="0">
              <a:solidFill>
                <a:srgbClr val="C00000"/>
              </a:solidFill>
            </a:endParaRPr>
          </a:p>
          <a:p>
            <a:pPr lvl="1"/>
            <a:r>
              <a:rPr lang="zh-CN" altLang="en-US" dirty="0"/>
              <a:t>根据大数定律，当训练集大小</a:t>
            </a:r>
            <a:r>
              <a:rPr lang="en-US" altLang="zh-CN" dirty="0"/>
              <a:t>|D|</a:t>
            </a:r>
            <a:r>
              <a:rPr lang="zh-CN" altLang="en-US" dirty="0"/>
              <a:t>趋向无穷大时，泛化错误趋向于</a:t>
            </a:r>
            <a:r>
              <a:rPr lang="en-US" altLang="zh-CN" dirty="0"/>
              <a:t>0</a:t>
            </a:r>
            <a:r>
              <a:rPr lang="zh-CN" altLang="en-US" dirty="0"/>
              <a:t>，即经验风险趋近于期望风险。</a:t>
            </a:r>
            <a:endParaRPr lang="en-US" altLang="zh-CN" dirty="0"/>
          </a:p>
          <a:p>
            <a:endParaRPr lang="en-US" altLang="zh-CN" dirty="0"/>
          </a:p>
          <a:p>
            <a:endParaRPr lang="en-US" altLang="zh-CN" dirty="0"/>
          </a:p>
          <a:p>
            <a:r>
              <a:rPr lang="en-US" altLang="zh-CN" dirty="0"/>
              <a:t>PAC</a:t>
            </a:r>
            <a:r>
              <a:rPr lang="zh-CN" altLang="en-US" dirty="0"/>
              <a:t>学习</a:t>
            </a:r>
            <a:endParaRPr lang="en-US" altLang="zh-CN" dirty="0"/>
          </a:p>
          <a:p>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61615" y="3262630"/>
            <a:ext cx="3436620" cy="633095"/>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648200"/>
            <a:ext cx="4521591" cy="883920"/>
          </a:xfrm>
          <a:prstGeom prst="rect">
            <a:avLst/>
          </a:prstGeom>
        </p:spPr>
      </p:pic>
      <p:sp>
        <p:nvSpPr>
          <p:cNvPr id="6" name="矩形 5"/>
          <p:cNvSpPr/>
          <p:nvPr/>
        </p:nvSpPr>
        <p:spPr>
          <a:xfrm>
            <a:off x="3616404" y="5532120"/>
            <a:ext cx="2351926" cy="369332"/>
          </a:xfrm>
          <a:prstGeom prst="rect">
            <a:avLst/>
          </a:prstGeom>
        </p:spPr>
        <p:txBody>
          <a:bodyPr wrap="none">
            <a:spAutoFit/>
          </a:bodyPr>
          <a:lstStyle/>
          <a:p>
            <a:r>
              <a:rPr lang="zh-CN" altLang="en-US" dirty="0">
                <a:solidFill>
                  <a:srgbClr val="FF0000"/>
                </a:solidFill>
              </a:rPr>
              <a:t>近似正确，</a:t>
            </a:r>
            <a:r>
              <a:rPr lang="el-GR" altLang="zh-CN" dirty="0">
                <a:solidFill>
                  <a:srgbClr val="FF0000"/>
                </a:solidFill>
              </a:rPr>
              <a:t>0 &lt; ϵ &lt;</a:t>
            </a:r>
            <a:r>
              <a:rPr lang="en-US" altLang="zh-CN" dirty="0">
                <a:solidFill>
                  <a:srgbClr val="FF0000"/>
                </a:solidFill>
              </a:rPr>
              <a:t>0.5</a:t>
            </a:r>
            <a:endParaRPr lang="el-GR" altLang="zh-CN" dirty="0">
              <a:solidFill>
                <a:srgbClr val="FF0000"/>
              </a:solidFill>
            </a:endParaRPr>
          </a:p>
        </p:txBody>
      </p:sp>
      <p:cxnSp>
        <p:nvCxnSpPr>
          <p:cNvPr id="8" name="直接连接符 7"/>
          <p:cNvCxnSpPr/>
          <p:nvPr/>
        </p:nvCxnSpPr>
        <p:spPr>
          <a:xfrm>
            <a:off x="3048000" y="553212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590800" y="5901452"/>
            <a:ext cx="4572000" cy="34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78404" y="6018292"/>
            <a:ext cx="2098596" cy="369332"/>
          </a:xfrm>
          <a:prstGeom prst="rect">
            <a:avLst/>
          </a:prstGeom>
        </p:spPr>
        <p:txBody>
          <a:bodyPr wrap="square">
            <a:spAutoFit/>
          </a:bodyPr>
          <a:lstStyle/>
          <a:p>
            <a:r>
              <a:rPr lang="zh-CN" altLang="en-US" dirty="0">
                <a:solidFill>
                  <a:srgbClr val="FF0000"/>
                </a:solidFill>
              </a:rPr>
              <a:t>可能，</a:t>
            </a:r>
            <a:r>
              <a:rPr lang="el-GR" altLang="zh-CN" dirty="0">
                <a:solidFill>
                  <a:srgbClr val="FF0000"/>
                </a:solidFill>
              </a:rPr>
              <a:t>0 &lt; δ &lt;</a:t>
            </a:r>
            <a:r>
              <a:rPr lang="en-US" altLang="zh-CN" dirty="0">
                <a:solidFill>
                  <a:srgbClr val="FF0000"/>
                </a:solidFill>
              </a:rPr>
              <a:t>0.5</a:t>
            </a:r>
            <a:endParaRPr lang="zh-CN" altLang="en-US"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样本复杂度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如果固定</a:t>
                </a:r>
                <a:r>
                  <a:rPr lang="en-US" altLang="zh-CN" dirty="0"/>
                  <a:t>ϵ,δ</a:t>
                </a:r>
                <a:r>
                  <a:rPr lang="zh-CN" altLang="en-US" dirty="0"/>
                  <a:t>，可以反过来计算出样本复杂度为</a:t>
                </a:r>
                <a:endParaRPr lang="en-US" altLang="zh-CN" dirty="0"/>
              </a:p>
              <a:p>
                <a:endParaRPr lang="en-US" altLang="zh-CN" dirty="0"/>
              </a:p>
              <a:p>
                <a:pPr lvl="1"/>
                <a:endParaRPr lang="en-US" altLang="zh-CN" dirty="0"/>
              </a:p>
              <a:p>
                <a:pPr lvl="1"/>
                <a:r>
                  <a:rPr lang="zh-CN" altLang="en-US" dirty="0"/>
                  <a:t>其中</a:t>
                </a:r>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ℱ</m:t>
                    </m:r>
                  </m:oMath>
                </a14:m>
                <a:r>
                  <a:rPr lang="en-US" altLang="zh-CN" dirty="0"/>
                  <a:t>|</a:t>
                </a:r>
                <a:r>
                  <a:rPr lang="zh-CN" altLang="en-US" dirty="0"/>
                  <a:t>为假设空间的大小，可以用</a:t>
                </a:r>
                <a:r>
                  <a:rPr lang="en-US" altLang="zh-CN" dirty="0" err="1"/>
                  <a:t>Rademacher</a:t>
                </a:r>
                <a:r>
                  <a:rPr lang="zh-CN" altLang="en-US" dirty="0"/>
                  <a:t>复杂性或</a:t>
                </a:r>
                <a:r>
                  <a:rPr lang="en-US" altLang="zh-CN" dirty="0"/>
                  <a:t>VC</a:t>
                </a:r>
                <a:r>
                  <a:rPr lang="zh-CN" altLang="en-US" dirty="0"/>
                  <a:t>维来衡量。</a:t>
                </a:r>
              </a:p>
              <a:p>
                <a:endParaRPr lang="en-US" altLang="zh-CN" dirty="0"/>
              </a:p>
              <a:p>
                <a:r>
                  <a:rPr lang="en-US" altLang="zh-CN" sz="2400" dirty="0"/>
                  <a:t>PAC</a:t>
                </a:r>
                <a:r>
                  <a:rPr lang="zh-CN" altLang="en-US" sz="2400" dirty="0"/>
                  <a:t>学习理论可以帮助分析一个机器学习方法在什么条件下可以学习到一个近似正确的分类器。</a:t>
                </a:r>
                <a:endParaRPr lang="en-US" altLang="zh-CN" sz="2400" dirty="0"/>
              </a:p>
              <a:p>
                <a:endParaRPr lang="en-US" altLang="zh-CN" sz="2400" dirty="0"/>
              </a:p>
              <a:p>
                <a:r>
                  <a:rPr lang="zh-CN" altLang="en-US" sz="2400" dirty="0"/>
                  <a:t>如果希望模型的假设空间越大，泛化错误越小，其需要的样本数量越多。</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741" t="-1605"/>
                </a:stretch>
              </a:blipFill>
            </p:spPr>
            <p:txBody>
              <a:bodyPr/>
              <a:lstStyle/>
              <a:p>
                <a:r>
                  <a:rPr lang="zh-CN" altLang="en-US">
                    <a:noFill/>
                  </a:rPr>
                  <a:t> </a:t>
                </a:r>
                <a:endParaRPr lang="zh-CN" altLang="en-US">
                  <a:noFill/>
                </a:endParaRPr>
              </a:p>
            </p:txBody>
          </p:sp>
        </mc:Fallback>
      </mc:AlternateContent>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52600"/>
            <a:ext cx="3787588" cy="762000"/>
          </a:xfrm>
          <a:prstGeom prst="rect">
            <a:avLst/>
          </a:prstGeom>
        </p:spPr>
      </p:pic>
      <p:sp>
        <p:nvSpPr>
          <p:cNvPr id="5" name="文本框 4"/>
          <p:cNvSpPr txBox="1"/>
          <p:nvPr/>
        </p:nvSpPr>
        <p:spPr>
          <a:xfrm>
            <a:off x="5956300" y="323850"/>
            <a:ext cx="3080385" cy="368300"/>
          </a:xfrm>
          <a:prstGeom prst="rect">
            <a:avLst/>
          </a:prstGeom>
          <a:noFill/>
        </p:spPr>
        <p:txBody>
          <a:bodyPr wrap="none" rtlCol="0">
            <a:spAutoFit/>
          </a:bodyPr>
          <a:p>
            <a:r>
              <a:rPr lang="zh-CN" altLang="en-US">
                <a:solidFill>
                  <a:srgbClr val="0070C0"/>
                </a:solidFill>
                <a:latin typeface="思源宋体" panose="02020400000000000000" charset="-122"/>
                <a:ea typeface="思源宋体" panose="02020400000000000000" charset="-122"/>
                <a:cs typeface="思源宋体" panose="02020400000000000000" charset="-122"/>
              </a:rPr>
              <a:t>机器学习基石，林轩田，</a:t>
            </a:r>
            <a:r>
              <a:rPr lang="en-US" altLang="zh-CN">
                <a:solidFill>
                  <a:srgbClr val="0070C0"/>
                </a:solidFill>
                <a:latin typeface="思源宋体" panose="02020400000000000000" charset="-122"/>
                <a:ea typeface="思源宋体" panose="02020400000000000000" charset="-122"/>
                <a:cs typeface="思源宋体" panose="02020400000000000000" charset="-122"/>
              </a:rPr>
              <a:t>B</a:t>
            </a:r>
            <a:r>
              <a:rPr lang="zh-CN" altLang="en-US">
                <a:solidFill>
                  <a:srgbClr val="0070C0"/>
                </a:solidFill>
                <a:latin typeface="思源宋体" panose="02020400000000000000" charset="-122"/>
                <a:ea typeface="思源宋体" panose="02020400000000000000" charset="-122"/>
                <a:cs typeface="思源宋体" panose="02020400000000000000" charset="-122"/>
              </a:rPr>
              <a:t>站</a:t>
            </a:r>
            <a:endParaRPr lang="zh-CN" altLang="en-US">
              <a:solidFill>
                <a:srgbClr val="0070C0"/>
              </a:solidFill>
              <a:latin typeface="思源宋体" panose="02020400000000000000" charset="-122"/>
              <a:ea typeface="思源宋体" panose="02020400000000000000" charset="-122"/>
              <a:cs typeface="思源宋体" panose="02020400000000000000" charset="-122"/>
            </a:endParaRPr>
          </a:p>
        </p:txBody>
      </p:sp>
      <p:sp>
        <p:nvSpPr>
          <p:cNvPr id="6" name="圆角矩形 5"/>
          <p:cNvSpPr/>
          <p:nvPr/>
        </p:nvSpPr>
        <p:spPr>
          <a:xfrm>
            <a:off x="457200" y="5257800"/>
            <a:ext cx="8305800" cy="914400"/>
          </a:xfrm>
          <a:prstGeom prst="roundRect">
            <a:avLst/>
          </a:prstGeom>
          <a:ln w="19050">
            <a:solidFill>
              <a:srgbClr val="C00000"/>
            </a:solidFill>
          </a:ln>
        </p:spPr>
        <p:txBody>
          <a:bodyPr wrap="none">
            <a:spAutoFit/>
          </a:bodyPr>
          <a:p>
            <a:endParaRPr lang="zh-CN" altLang="en-US" sz="2400" dirty="0"/>
          </a:p>
        </p:txBody>
      </p:sp>
      <p:sp>
        <p:nvSpPr>
          <p:cNvPr id="7" name="文本框 6"/>
          <p:cNvSpPr txBox="1"/>
          <p:nvPr/>
        </p:nvSpPr>
        <p:spPr>
          <a:xfrm>
            <a:off x="7509510" y="5803900"/>
            <a:ext cx="1102360" cy="368300"/>
          </a:xfrm>
          <a:prstGeom prst="rect">
            <a:avLst/>
          </a:prstGeom>
          <a:noFill/>
        </p:spPr>
        <p:txBody>
          <a:bodyPr wrap="none" rtlCol="0">
            <a:spAutoFit/>
          </a:bodyPr>
          <a:p>
            <a:r>
              <a:rPr lang="zh-CN" altLang="en-US" sz="1800" b="1">
                <a:solidFill>
                  <a:srgbClr val="FF0000"/>
                </a:solidFill>
                <a:latin typeface="幼圆" panose="02010509060101010101" charset="-122"/>
                <a:ea typeface="幼圆" panose="02010509060101010101" charset="-122"/>
              </a:rPr>
              <a:t>啥意思？</a:t>
            </a:r>
            <a:endParaRPr lang="zh-CN" altLang="en-US" sz="1800" b="1">
              <a:solidFill>
                <a:srgbClr val="FF0000"/>
              </a:solidFill>
              <a:latin typeface="幼圆" panose="02010509060101010101" charset="-122"/>
              <a:ea typeface="幼圆" panose="0201050906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  结</a:t>
            </a:r>
            <a:endParaRPr lang="zh-CN" altLang="en-US" dirty="0"/>
          </a:p>
        </p:txBody>
      </p:sp>
      <p:sp>
        <p:nvSpPr>
          <p:cNvPr id="3" name="内容占位符 2"/>
          <p:cNvSpPr>
            <a:spLocks noGrp="1"/>
          </p:cNvSpPr>
          <p:nvPr>
            <p:ph sz="quarter" idx="1"/>
          </p:nvPr>
        </p:nvSpPr>
        <p:spPr/>
        <p:txBody>
          <a:bodyPr>
            <a:normAutofit lnSpcReduction="10000"/>
          </a:bodyPr>
          <a:lstStyle/>
          <a:p>
            <a:r>
              <a:rPr lang="zh-CN" altLang="en-US"/>
              <a:t>应用背景</a:t>
            </a:r>
            <a:endParaRPr lang="en-US" altLang="zh-CN"/>
          </a:p>
          <a:p>
            <a:pPr lvl="1"/>
            <a:r>
              <a:rPr lang="zh-CN" altLang="en-US"/>
              <a:t>机器学习应用广泛且发展前景广阔</a:t>
            </a:r>
            <a:endParaRPr lang="zh-CN" altLang="en-US"/>
          </a:p>
          <a:p>
            <a:endParaRPr lang="zh-CN" altLang="en-US"/>
          </a:p>
          <a:p>
            <a:r>
              <a:rPr lang="zh-CN" altLang="en-US"/>
              <a:t>基本概念</a:t>
            </a:r>
            <a:endParaRPr lang="en-US" altLang="zh-CN"/>
          </a:p>
          <a:p>
            <a:pPr lvl="1"/>
            <a:r>
              <a:rPr lang="zh-CN" altLang="en-US"/>
              <a:t>训练、测试、样本、特征、标记、学习算法</a:t>
            </a:r>
            <a:endParaRPr lang="zh-CN" altLang="en-US"/>
          </a:p>
          <a:p>
            <a:endParaRPr lang="zh-CN" altLang="en-US"/>
          </a:p>
          <a:p>
            <a:r>
              <a:rPr lang="zh-CN" altLang="en-US"/>
              <a:t>学习方法</a:t>
            </a:r>
            <a:endParaRPr lang="en-US" altLang="zh-CN"/>
          </a:p>
          <a:p>
            <a:pPr lvl="1"/>
            <a:r>
              <a:rPr lang="zh-CN" altLang="en-US"/>
              <a:t>分类、回归、排序</a:t>
            </a:r>
            <a:endParaRPr lang="en-US" altLang="zh-CN"/>
          </a:p>
          <a:p>
            <a:pPr lvl="1"/>
            <a:r>
              <a:rPr lang="zh-CN" altLang="en-US"/>
              <a:t>损失函数</a:t>
            </a:r>
            <a:endParaRPr lang="en-US" altLang="zh-CN"/>
          </a:p>
          <a:p>
            <a:pPr lvl="1"/>
            <a:r>
              <a:rPr lang="zh-CN" altLang="en-US"/>
              <a:t>过拟合</a:t>
            </a:r>
            <a:endParaRPr lang="en-US" altLang="zh-CN"/>
          </a:p>
          <a:p>
            <a:pPr lvl="1"/>
            <a:r>
              <a:rPr lang="zh-CN" altLang="en-US"/>
              <a:t>欠拟合</a:t>
            </a:r>
            <a:endParaRPr lang="zh-CN" altLang="en-US"/>
          </a:p>
        </p:txBody>
      </p:sp>
      <p:pic>
        <p:nvPicPr>
          <p:cNvPr id="4" name="Picture 2" descr="C:\Users\Administrator\Desktop\机器学习数学描述.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9417" y="3574749"/>
            <a:ext cx="5400600" cy="26493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归纳偏好（</a:t>
            </a:r>
            <a:r>
              <a:rPr kumimoji="1" lang="en-US" altLang="zh-CN" dirty="0" smtClean="0"/>
              <a:t>inductive</a:t>
            </a:r>
            <a:r>
              <a:rPr kumimoji="1" lang="zh-CN" altLang="en-US" dirty="0" smtClean="0"/>
              <a:t> </a:t>
            </a:r>
            <a:r>
              <a:rPr kumimoji="1" lang="en-US" altLang="zh-CN" dirty="0" smtClean="0"/>
              <a:t>bias</a:t>
            </a:r>
            <a:r>
              <a:rPr kumimoji="1" lang="zh-CN" altLang="en-US" dirty="0" smtClean="0"/>
              <a:t>）</a:t>
            </a:r>
            <a:endParaRPr kumimoji="1" lang="zh-CN" altLang="en-US" dirty="0"/>
          </a:p>
        </p:txBody>
      </p:sp>
      <p:sp>
        <p:nvSpPr>
          <p:cNvPr id="3" name="内容占位符 2"/>
          <p:cNvSpPr>
            <a:spLocks noGrp="1"/>
          </p:cNvSpPr>
          <p:nvPr>
            <p:ph sz="quarter" idx="1"/>
          </p:nvPr>
        </p:nvSpPr>
        <p:spPr/>
        <p:txBody>
          <a:bodyPr/>
          <a:p>
            <a:endParaRPr lang="zh-CN" altLang="en-US"/>
          </a:p>
        </p:txBody>
      </p:sp>
      <p:pic>
        <p:nvPicPr>
          <p:cNvPr id="5" name="图片 4"/>
          <p:cNvPicPr>
            <a:picLocks noChangeAspect="1"/>
          </p:cNvPicPr>
          <p:nvPr/>
        </p:nvPicPr>
        <p:blipFill>
          <a:blip r:embed="rId1"/>
          <a:stretch>
            <a:fillRect/>
          </a:stretch>
        </p:blipFill>
        <p:spPr>
          <a:xfrm>
            <a:off x="374520" y="1201201"/>
            <a:ext cx="8535483" cy="720000"/>
          </a:xfrm>
          <a:prstGeom prst="rect">
            <a:avLst/>
          </a:prstGeom>
        </p:spPr>
      </p:pic>
      <p:pic>
        <p:nvPicPr>
          <p:cNvPr id="6" name="图片 5"/>
          <p:cNvPicPr>
            <a:picLocks noChangeAspect="1"/>
          </p:cNvPicPr>
          <p:nvPr/>
        </p:nvPicPr>
        <p:blipFill>
          <a:blip r:embed="rId2"/>
          <a:stretch>
            <a:fillRect/>
          </a:stretch>
        </p:blipFill>
        <p:spPr>
          <a:xfrm>
            <a:off x="3837180" y="2161394"/>
            <a:ext cx="5163312" cy="3595878"/>
          </a:xfrm>
          <a:prstGeom prst="rect">
            <a:avLst/>
          </a:prstGeom>
        </p:spPr>
      </p:pic>
      <p:grpSp>
        <p:nvGrpSpPr>
          <p:cNvPr id="4" name="组 10"/>
          <p:cNvGrpSpPr/>
          <p:nvPr/>
        </p:nvGrpSpPr>
        <p:grpSpPr>
          <a:xfrm>
            <a:off x="292308" y="4072640"/>
            <a:ext cx="3544872" cy="1684632"/>
            <a:chOff x="389744" y="4287187"/>
            <a:chExt cx="4726496" cy="2246176"/>
          </a:xfrm>
        </p:grpSpPr>
        <p:pic>
          <p:nvPicPr>
            <p:cNvPr id="12" name="图片 11"/>
            <p:cNvPicPr>
              <a:picLocks noChangeAspect="1"/>
            </p:cNvPicPr>
            <p:nvPr/>
          </p:nvPicPr>
          <p:blipFill>
            <a:blip r:embed="rId3">
              <a:duotone>
                <a:schemeClr val="accent5">
                  <a:shade val="45000"/>
                  <a:satMod val="135000"/>
                </a:schemeClr>
                <a:prstClr val="white"/>
              </a:duotone>
            </a:blip>
            <a:stretch>
              <a:fillRect/>
            </a:stretch>
          </p:blipFill>
          <p:spPr>
            <a:xfrm>
              <a:off x="499360" y="4492925"/>
              <a:ext cx="4268939" cy="446860"/>
            </a:xfrm>
            <a:prstGeom prst="rect">
              <a:avLst/>
            </a:prstGeom>
          </p:spPr>
        </p:pic>
        <p:pic>
          <p:nvPicPr>
            <p:cNvPr id="13" name="图片 12"/>
            <p:cNvPicPr>
              <a:picLocks noChangeAspect="1"/>
            </p:cNvPicPr>
            <p:nvPr/>
          </p:nvPicPr>
          <p:blipFill rotWithShape="1">
            <a:blip r:embed="rId4"/>
            <a:srcRect t="1662" r="41307"/>
            <a:stretch>
              <a:fillRect/>
            </a:stretch>
          </p:blipFill>
          <p:spPr>
            <a:xfrm>
              <a:off x="499360" y="5201587"/>
              <a:ext cx="3622936" cy="412438"/>
            </a:xfrm>
            <a:prstGeom prst="rect">
              <a:avLst/>
            </a:prstGeom>
          </p:spPr>
        </p:pic>
        <p:pic>
          <p:nvPicPr>
            <p:cNvPr id="14" name="图片 13"/>
            <p:cNvPicPr>
              <a:picLocks noChangeAspect="1"/>
            </p:cNvPicPr>
            <p:nvPr/>
          </p:nvPicPr>
          <p:blipFill rotWithShape="1">
            <a:blip r:embed="rId4"/>
            <a:srcRect l="58693" t="7789"/>
            <a:stretch>
              <a:fillRect/>
            </a:stretch>
          </p:blipFill>
          <p:spPr>
            <a:xfrm>
              <a:off x="2218555" y="5875827"/>
              <a:ext cx="2549744" cy="386744"/>
            </a:xfrm>
            <a:prstGeom prst="rect">
              <a:avLst/>
            </a:prstGeom>
          </p:spPr>
        </p:pic>
        <p:sp>
          <p:nvSpPr>
            <p:cNvPr id="15" name="矩形 14"/>
            <p:cNvSpPr/>
            <p:nvPr/>
          </p:nvSpPr>
          <p:spPr>
            <a:xfrm>
              <a:off x="389744" y="4287187"/>
              <a:ext cx="4726496" cy="2246176"/>
            </a:xfrm>
            <a:prstGeom prst="rect">
              <a:avLst/>
            </a:prstGeom>
            <a:noFill/>
            <a:ln>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zh-CN" altLang="en-US" dirty="0" smtClean="0">
                <a:sym typeface="+mn-ea"/>
              </a:rPr>
              <a:t>归纳偏好（</a:t>
            </a:r>
            <a:r>
              <a:rPr kumimoji="1" lang="en-US" altLang="zh-CN" dirty="0" smtClean="0">
                <a:sym typeface="+mn-ea"/>
              </a:rPr>
              <a:t>inductive</a:t>
            </a:r>
            <a:r>
              <a:rPr kumimoji="1" lang="zh-CN" altLang="en-US" dirty="0" smtClean="0">
                <a:sym typeface="+mn-ea"/>
              </a:rPr>
              <a:t> </a:t>
            </a:r>
            <a:r>
              <a:rPr kumimoji="1" lang="en-US" altLang="zh-CN" dirty="0" smtClean="0">
                <a:sym typeface="+mn-ea"/>
              </a:rPr>
              <a:t>bias</a:t>
            </a:r>
            <a:r>
              <a:rPr kumimoji="1" lang="zh-CN" altLang="en-US" dirty="0" smtClean="0">
                <a:sym typeface="+mn-ea"/>
              </a:rPr>
              <a:t>）</a:t>
            </a:r>
            <a:endParaRPr lang="zh-CN" altLang="en-US"/>
          </a:p>
        </p:txBody>
      </p:sp>
      <p:sp>
        <p:nvSpPr>
          <p:cNvPr id="3" name="内容占位符 2"/>
          <p:cNvSpPr>
            <a:spLocks noGrp="1"/>
          </p:cNvSpPr>
          <p:nvPr>
            <p:ph sz="quarter" idx="1"/>
          </p:nvPr>
        </p:nvSpPr>
        <p:spPr/>
        <p:txBody>
          <a:bodyPr/>
          <a:p>
            <a:r>
              <a:rPr lang="zh-CN" altLang="en-US"/>
              <a:t>奥卡姆剃刀（</a:t>
            </a:r>
            <a:r>
              <a:t>Occam's Razor</a:t>
            </a:r>
            <a:r>
              <a:rPr lang="zh-CN" altLang="en-US"/>
              <a:t>）</a:t>
            </a:r>
            <a:endParaRPr lang="zh-CN" altLang="en-US"/>
          </a:p>
        </p:txBody>
      </p:sp>
      <p:pic>
        <p:nvPicPr>
          <p:cNvPr id="4" name="图片 3"/>
          <p:cNvPicPr>
            <a:picLocks noChangeAspect="1"/>
          </p:cNvPicPr>
          <p:nvPr/>
        </p:nvPicPr>
        <p:blipFill>
          <a:blip r:embed="rId1"/>
          <a:stretch>
            <a:fillRect/>
          </a:stretch>
        </p:blipFill>
        <p:spPr>
          <a:xfrm>
            <a:off x="161290" y="1720850"/>
            <a:ext cx="8822690" cy="4632325"/>
          </a:xfrm>
          <a:prstGeom prst="rect">
            <a:avLst/>
          </a:prstGeom>
        </p:spPr>
      </p:pic>
      <p:pic>
        <p:nvPicPr>
          <p:cNvPr id="5" name="图片 4"/>
          <p:cNvPicPr>
            <a:picLocks noChangeAspect="1"/>
          </p:cNvPicPr>
          <p:nvPr/>
        </p:nvPicPr>
        <p:blipFill>
          <a:blip r:embed="rId2"/>
          <a:stretch>
            <a:fillRect/>
          </a:stretch>
        </p:blipFill>
        <p:spPr>
          <a:xfrm>
            <a:off x="6870065" y="4546600"/>
            <a:ext cx="1979295" cy="1320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没有免费午餐定理</a:t>
            </a:r>
            <a:r>
              <a:rPr lang="zh-CN" altLang="en-US" sz="2400" dirty="0"/>
              <a:t>（</a:t>
            </a:r>
            <a:r>
              <a:rPr lang="en-US" altLang="zh-CN" sz="2400" dirty="0"/>
              <a:t>No Free Lunch Theorem</a:t>
            </a:r>
            <a:r>
              <a:rPr lang="zh-CN" altLang="en-US" sz="2400" dirty="0"/>
              <a:t>，</a:t>
            </a:r>
            <a:r>
              <a:rPr lang="en-US" altLang="zh-CN" sz="2400" dirty="0"/>
              <a:t>NFL</a:t>
            </a:r>
            <a:r>
              <a:rPr lang="zh-CN" altLang="en-US" sz="2400" dirty="0"/>
              <a:t>）</a:t>
            </a:r>
            <a:endParaRPr lang="zh-CN" altLang="en-US" sz="2400" dirty="0"/>
          </a:p>
        </p:txBody>
      </p:sp>
      <p:sp>
        <p:nvSpPr>
          <p:cNvPr id="4" name="内容占位符 3"/>
          <p:cNvSpPr>
            <a:spLocks noGrp="1"/>
          </p:cNvSpPr>
          <p:nvPr>
            <p:ph sz="quarter" idx="1"/>
          </p:nvPr>
        </p:nvSpPr>
        <p:spPr/>
        <p:txBody>
          <a:bodyPr/>
          <a:lstStyle/>
          <a:p>
            <a:r>
              <a:rPr lang="zh-CN" altLang="en-US"/>
              <a:t>不存在一种机器学习算法适合于任何领域或任务。</a:t>
            </a:r>
            <a:endParaRPr lang="zh-CN" altLang="en-US"/>
          </a:p>
          <a:p>
            <a:pPr lvl="1"/>
            <a:r>
              <a:rPr lang="zh-CN" altLang="en-US"/>
              <a:t> </a:t>
            </a:r>
            <a:endParaRPr lang="zh-CN" altLang="en-US"/>
          </a:p>
        </p:txBody>
      </p:sp>
      <p:pic>
        <p:nvPicPr>
          <p:cNvPr id="2" name="图片 1"/>
          <p:cNvPicPr>
            <a:picLocks noChangeAspect="1"/>
          </p:cNvPicPr>
          <p:nvPr/>
        </p:nvPicPr>
        <p:blipFill>
          <a:blip r:embed="rId1"/>
          <a:stretch>
            <a:fillRect/>
          </a:stretch>
        </p:blipFill>
        <p:spPr>
          <a:xfrm>
            <a:off x="417195" y="3030220"/>
            <a:ext cx="8308975" cy="3221355"/>
          </a:xfrm>
          <a:prstGeom prst="rect">
            <a:avLst/>
          </a:prstGeom>
        </p:spPr>
      </p:pic>
      <p:sp>
        <p:nvSpPr>
          <p:cNvPr id="5" name="矩形 4"/>
          <p:cNvSpPr>
            <a:spLocks noGrp="1" noRot="1" noChangeAspect="1" noMove="1" noResize="1" noEditPoints="1" noAdjustHandles="1" noChangeArrowheads="1" noChangeShapeType="1" noTextEdit="1"/>
          </p:cNvSpPr>
          <p:nvPr/>
        </p:nvSpPr>
        <p:spPr>
          <a:blipFill rotWithShape="0">
            <a:blip r:embed="rId2"/>
            <a:stretch>
              <a:fillRect l="-932"/>
            </a:stretch>
          </a:blipFill>
        </p:spPr>
      </p:sp>
      <p:pic>
        <p:nvPicPr>
          <p:cNvPr id="11" name="图片 10"/>
          <p:cNvPicPr>
            <a:picLocks noChangeAspect="1"/>
          </p:cNvPicPr>
          <p:nvPr/>
        </p:nvPicPr>
        <p:blipFill>
          <a:blip r:embed="rId3"/>
          <a:stretch>
            <a:fillRect/>
          </a:stretch>
        </p:blipFill>
        <p:spPr>
          <a:xfrm>
            <a:off x="547370" y="1675765"/>
            <a:ext cx="8353298" cy="792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练习题</a:t>
            </a:r>
            <a:r>
              <a:rPr kumimoji="1" lang="en-US" altLang="zh-CN" dirty="0" smtClean="0"/>
              <a:t>/</a:t>
            </a:r>
            <a:r>
              <a:rPr lang="zh-CN" altLang="en-US">
                <a:sym typeface="+mn-ea"/>
              </a:rPr>
              <a:t>课后作业</a:t>
            </a:r>
            <a:endParaRPr kumimoji="1" lang="en-US" altLang="zh-CN" dirty="0" smtClean="0"/>
          </a:p>
        </p:txBody>
      </p:sp>
      <p:sp>
        <p:nvSpPr>
          <p:cNvPr id="3" name="内容占位符 2"/>
          <p:cNvSpPr>
            <a:spLocks noGrp="1"/>
          </p:cNvSpPr>
          <p:nvPr>
            <p:ph sz="quarter" idx="1"/>
          </p:nvPr>
        </p:nvSpPr>
        <p:spPr/>
        <p:txBody>
          <a:bodyPr/>
          <a:p>
            <a:r>
              <a:t>Part I: </a:t>
            </a:r>
            <a:r>
              <a:rPr lang="zh-CN" altLang="en-US"/>
              <a:t>基础知识</a:t>
            </a:r>
            <a:endParaRPr lang="zh-CN" altLang="en-US"/>
          </a:p>
        </p:txBody>
      </p:sp>
      <p:pic>
        <p:nvPicPr>
          <p:cNvPr id="8" name="图片 7"/>
          <p:cNvPicPr>
            <a:picLocks noChangeAspect="1"/>
          </p:cNvPicPr>
          <p:nvPr/>
        </p:nvPicPr>
        <p:blipFill>
          <a:blip r:embed="rId1"/>
          <a:stretch>
            <a:fillRect/>
          </a:stretch>
        </p:blipFill>
        <p:spPr>
          <a:xfrm>
            <a:off x="107950" y="1795145"/>
            <a:ext cx="8900795" cy="4443730"/>
          </a:xfrm>
          <a:prstGeom prst="rect">
            <a:avLst/>
          </a:prstGeom>
        </p:spPr>
      </p:pic>
      <p:pic>
        <p:nvPicPr>
          <p:cNvPr id="9" name="图片 8"/>
          <p:cNvPicPr>
            <a:picLocks noChangeAspect="1"/>
          </p:cNvPicPr>
          <p:nvPr/>
        </p:nvPicPr>
        <p:blipFill>
          <a:blip r:embed="rId2"/>
          <a:stretch>
            <a:fillRect/>
          </a:stretch>
        </p:blipFill>
        <p:spPr>
          <a:xfrm>
            <a:off x="7988300" y="49530"/>
            <a:ext cx="104775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sym typeface="+mn-ea"/>
              </a:rPr>
              <a:t>练习题</a:t>
            </a:r>
            <a:r>
              <a:rPr kumimoji="1" lang="en-US" altLang="zh-CN" dirty="0" smtClean="0">
                <a:sym typeface="+mn-ea"/>
              </a:rPr>
              <a:t>/</a:t>
            </a:r>
            <a:r>
              <a:rPr lang="zh-CN" altLang="en-US">
                <a:sym typeface="+mn-ea"/>
              </a:rPr>
              <a:t>课后作业</a:t>
            </a:r>
            <a:endParaRPr lang="zh-CN" altLang="en-US" dirty="0"/>
          </a:p>
        </p:txBody>
      </p:sp>
      <p:sp>
        <p:nvSpPr>
          <p:cNvPr id="3" name="内容占位符 2"/>
          <p:cNvSpPr>
            <a:spLocks noGrp="1"/>
          </p:cNvSpPr>
          <p:nvPr>
            <p:ph sz="quarter" idx="1"/>
          </p:nvPr>
        </p:nvSpPr>
        <p:spPr>
          <a:xfrm>
            <a:off x="107950" y="1058545"/>
            <a:ext cx="8928735" cy="5476875"/>
          </a:xfrm>
        </p:spPr>
        <p:txBody>
          <a:bodyPr/>
          <a:lstStyle/>
          <a:p>
            <a:pPr lvl="0"/>
            <a:r>
              <a:rPr dirty="0"/>
              <a:t>Part II: </a:t>
            </a:r>
            <a:r>
              <a:rPr lang="zh-CN" altLang="en-US" dirty="0"/>
              <a:t>编程练习 </a:t>
            </a:r>
            <a:r>
              <a:rPr dirty="0"/>
              <a:t>Python</a:t>
            </a:r>
            <a:endParaRPr lang="zh-CN" altLang="en-US" dirty="0"/>
          </a:p>
          <a:p>
            <a:pPr lvl="1"/>
            <a:r>
              <a:rPr lang="zh-CN" dirty="0">
                <a:solidFill>
                  <a:srgbClr val="C00000"/>
                </a:solidFill>
              </a:rPr>
              <a:t>基于最近邻（</a:t>
            </a:r>
            <a:r>
              <a:rPr lang="en-US" altLang="zh-CN" i="1" dirty="0">
                <a:solidFill>
                  <a:srgbClr val="C00000"/>
                </a:solidFill>
              </a:rPr>
              <a:t>k</a:t>
            </a:r>
            <a:r>
              <a:rPr lang="zh-CN" altLang="en-US" dirty="0">
                <a:solidFill>
                  <a:srgbClr val="C00000"/>
                </a:solidFill>
              </a:rPr>
              <a:t>近邻</a:t>
            </a:r>
            <a:r>
              <a:rPr lang="zh-CN" dirty="0">
                <a:solidFill>
                  <a:srgbClr val="C00000"/>
                </a:solidFill>
              </a:rPr>
              <a:t>）的</a:t>
            </a:r>
            <a:r>
              <a:rPr lang="en-US" altLang="zh-CN" dirty="0">
                <a:solidFill>
                  <a:srgbClr val="C00000"/>
                </a:solidFill>
              </a:rPr>
              <a:t>MNIST</a:t>
            </a:r>
            <a:r>
              <a:rPr lang="zh-CN" dirty="0">
                <a:solidFill>
                  <a:srgbClr val="C00000"/>
                </a:solidFill>
              </a:rPr>
              <a:t>手写数字分类</a:t>
            </a:r>
            <a:endParaRPr lang="zh-CN" dirty="0">
              <a:solidFill>
                <a:srgbClr val="C00000"/>
              </a:solidFill>
            </a:endParaRPr>
          </a:p>
          <a:p>
            <a:pPr lvl="2"/>
            <a:r>
              <a:rPr lang="zh-CN" sz="2000" dirty="0"/>
              <a:t>采取不同的</a:t>
            </a:r>
            <a:r>
              <a:rPr lang="en-US" altLang="zh-CN" sz="2000" i="1" dirty="0"/>
              <a:t>k</a:t>
            </a:r>
            <a:r>
              <a:rPr lang="zh-CN" altLang="en-US" sz="2000" dirty="0"/>
              <a:t>对性能的影响？</a:t>
            </a:r>
            <a:endParaRPr lang="zh-CN" sz="2000" dirty="0"/>
          </a:p>
          <a:p>
            <a:pPr lvl="2"/>
            <a:r>
              <a:rPr lang="zh-CN" sz="2000" dirty="0"/>
              <a:t>图像特征要不要探索一下？</a:t>
            </a:r>
            <a:endParaRPr lang="zh-CN" sz="2000" dirty="0"/>
          </a:p>
          <a:p>
            <a:pPr lvl="2"/>
            <a:r>
              <a:rPr lang="zh-CN" sz="2000" dirty="0"/>
              <a:t>运算效率如何？</a:t>
            </a:r>
            <a:endParaRPr lang="zh-CN" sz="2000" dirty="0"/>
          </a:p>
          <a:p>
            <a:pPr lvl="2"/>
            <a:r>
              <a:rPr lang="en-US" altLang="zh-CN" sz="2000" dirty="0"/>
              <a:t>Top-</a:t>
            </a:r>
            <a:r>
              <a:rPr lang="en-US" altLang="zh-CN" sz="2000" i="1" dirty="0"/>
              <a:t>n</a:t>
            </a:r>
            <a:r>
              <a:rPr lang="zh-CN" altLang="en-US" sz="2000" dirty="0"/>
              <a:t>精度如何？混淆矩阵？</a:t>
            </a:r>
            <a:endParaRPr lang="zh-CN" sz="2000" dirty="0"/>
          </a:p>
          <a:p>
            <a:pPr lvl="2"/>
            <a:r>
              <a:rPr lang="zh-CN" sz="2000" dirty="0"/>
              <a:t>跟</a:t>
            </a:r>
            <a:r>
              <a:rPr lang="en-US" altLang="zh-CN" sz="2000" dirty="0"/>
              <a:t>scikit-learn</a:t>
            </a:r>
            <a:r>
              <a:rPr lang="zh-CN" altLang="en-US" sz="2000" dirty="0"/>
              <a:t>官方代码对比呢？</a:t>
            </a:r>
            <a:endParaRPr lang="zh-CN" sz="2000" dirty="0"/>
          </a:p>
          <a:p>
            <a:pPr lvl="1"/>
            <a:r>
              <a:rPr lang="zh-CN" dirty="0">
                <a:solidFill>
                  <a:srgbClr val="C00000"/>
                </a:solidFill>
              </a:rPr>
              <a:t>提交</a:t>
            </a:r>
            <a:r>
              <a:rPr lang="en-US" altLang="zh-CN" dirty="0">
                <a:solidFill>
                  <a:srgbClr val="C00000"/>
                </a:solidFill>
              </a:rPr>
              <a:t>PDF</a:t>
            </a:r>
            <a:r>
              <a:rPr lang="zh-CN" altLang="en-US" dirty="0">
                <a:solidFill>
                  <a:srgbClr val="C00000"/>
                </a:solidFill>
              </a:rPr>
              <a:t>格式</a:t>
            </a:r>
            <a:r>
              <a:rPr lang="zh-CN" dirty="0">
                <a:solidFill>
                  <a:srgbClr val="C00000"/>
                </a:solidFill>
              </a:rPr>
              <a:t>技术报告</a:t>
            </a:r>
            <a:endParaRPr lang="zh-CN" dirty="0">
              <a:solidFill>
                <a:srgbClr val="C00000"/>
              </a:solidFill>
            </a:endParaRPr>
          </a:p>
          <a:p>
            <a:pPr lvl="2" algn="l"/>
            <a:r>
              <a:rPr lang="zh-CN" sz="2000" dirty="0">
                <a:sym typeface="+mn-ea"/>
              </a:rPr>
              <a:t>内容完备：方法简介、实验设置、实验结果及分析、代码</a:t>
            </a:r>
            <a:endParaRPr lang="zh-CN" sz="2000" dirty="0"/>
          </a:p>
          <a:p>
            <a:pPr lvl="2"/>
            <a:r>
              <a:rPr lang="zh-CN" sz="2000" dirty="0"/>
              <a:t>格式规范、排版美观</a:t>
            </a:r>
            <a:endParaRPr lang="zh-CN" sz="2000" dirty="0"/>
          </a:p>
          <a:p>
            <a:pPr lvl="2"/>
            <a:r>
              <a:rPr lang="zh-CN" sz="2000" dirty="0"/>
              <a:t>推荐：</a:t>
            </a:r>
            <a:r>
              <a:rPr lang="en-US" altLang="zh-CN" sz="2000" dirty="0"/>
              <a:t>Jupyter Notebook </a:t>
            </a:r>
            <a:r>
              <a:rPr lang="zh-CN" altLang="en-US" sz="2000" dirty="0"/>
              <a:t>按照</a:t>
            </a:r>
            <a:r>
              <a:rPr lang="en-US" altLang="zh-CN" sz="2000" i="1" cap="small" dirty="0">
                <a:solidFill>
                  <a:schemeClr val="tx1">
                    <a:lumMod val="75000"/>
                    <a:lumOff val="25000"/>
                  </a:schemeClr>
                </a:solidFill>
                <a:uFillTx/>
              </a:rPr>
              <a:t>LaTex</a:t>
            </a:r>
            <a:r>
              <a:rPr lang="zh-CN" altLang="en-US" sz="2000" dirty="0"/>
              <a:t>打印格式输出</a:t>
            </a:r>
            <a:r>
              <a:rPr lang="en-US" altLang="zh-CN" sz="2000" dirty="0"/>
              <a:t>PDF</a:t>
            </a:r>
            <a:endParaRPr lang="en-US" altLang="zh-CN" sz="2000" dirty="0"/>
          </a:p>
          <a:p>
            <a:pPr lvl="2"/>
            <a:r>
              <a:rPr lang="zh-CN" altLang="en-US" sz="2000" dirty="0"/>
              <a:t>提供：</a:t>
            </a:r>
            <a:r>
              <a:rPr lang="en-US" altLang="zh-CN" sz="2000" dirty="0"/>
              <a:t>Latex</a:t>
            </a:r>
            <a:r>
              <a:rPr lang="zh-CN" altLang="en-US" sz="2000" dirty="0"/>
              <a:t>模板（</a:t>
            </a:r>
            <a:r>
              <a:rPr lang="en-US" altLang="zh-CN" sz="2000" dirty="0"/>
              <a:t>CTex </a:t>
            </a:r>
            <a:r>
              <a:rPr lang="zh-CN" altLang="en-US" sz="2000" dirty="0"/>
              <a:t>）及</a:t>
            </a:r>
            <a:r>
              <a:rPr lang="en-US" altLang="zh-CN" sz="2000" dirty="0"/>
              <a:t>Word</a:t>
            </a:r>
            <a:r>
              <a:rPr lang="zh-CN" altLang="en-US" sz="2000" dirty="0"/>
              <a:t>技术报告模板</a:t>
            </a:r>
            <a:endParaRPr lang="zh-CN" altLang="en-US" sz="2000" dirty="0"/>
          </a:p>
        </p:txBody>
      </p:sp>
      <p:pic>
        <p:nvPicPr>
          <p:cNvPr id="4" name="图片 3"/>
          <p:cNvPicPr>
            <a:picLocks noChangeAspect="1"/>
          </p:cNvPicPr>
          <p:nvPr/>
        </p:nvPicPr>
        <p:blipFill>
          <a:blip r:embed="rId1"/>
          <a:stretch>
            <a:fillRect/>
          </a:stretch>
        </p:blipFill>
        <p:spPr>
          <a:xfrm>
            <a:off x="5382260" y="2167890"/>
            <a:ext cx="3654425" cy="2061845"/>
          </a:xfrm>
          <a:prstGeom prst="rect">
            <a:avLst/>
          </a:prstGeom>
        </p:spPr>
      </p:pic>
      <p:pic>
        <p:nvPicPr>
          <p:cNvPr id="6" name="图片 5"/>
          <p:cNvPicPr>
            <a:picLocks noChangeAspect="1"/>
          </p:cNvPicPr>
          <p:nvPr/>
        </p:nvPicPr>
        <p:blipFill>
          <a:blip r:embed="rId2"/>
          <a:stretch>
            <a:fillRect/>
          </a:stretch>
        </p:blipFill>
        <p:spPr>
          <a:xfrm>
            <a:off x="7988300" y="49530"/>
            <a:ext cx="1047750" cy="8128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sym typeface="+mn-ea"/>
              </a:rPr>
              <a:t>练习题</a:t>
            </a:r>
            <a:r>
              <a:rPr kumimoji="1" lang="en-US" altLang="zh-CN" dirty="0" smtClean="0">
                <a:sym typeface="+mn-ea"/>
              </a:rPr>
              <a:t>/</a:t>
            </a:r>
            <a:r>
              <a:rPr lang="zh-CN" altLang="en-US">
                <a:sym typeface="+mn-ea"/>
              </a:rPr>
              <a:t>课后作业</a:t>
            </a:r>
            <a:endParaRPr lang="zh-CN" altLang="en-US" dirty="0"/>
          </a:p>
        </p:txBody>
      </p:sp>
      <p:sp>
        <p:nvSpPr>
          <p:cNvPr id="3" name="内容占位符 2"/>
          <p:cNvSpPr>
            <a:spLocks noGrp="1"/>
          </p:cNvSpPr>
          <p:nvPr>
            <p:ph sz="quarter" idx="1"/>
          </p:nvPr>
        </p:nvSpPr>
        <p:spPr>
          <a:xfrm>
            <a:off x="107950" y="1058545"/>
            <a:ext cx="8928735" cy="5476875"/>
          </a:xfrm>
        </p:spPr>
        <p:txBody>
          <a:bodyPr/>
          <a:lstStyle/>
          <a:p>
            <a:pPr lvl="0"/>
            <a:r>
              <a:rPr lang="zh-CN" altLang="en-US" dirty="0"/>
              <a:t>编程练习 </a:t>
            </a:r>
            <a:r>
              <a:rPr dirty="0"/>
              <a:t>Python</a:t>
            </a:r>
            <a:r>
              <a:rPr lang="zh-CN" altLang="en-US" dirty="0"/>
              <a:t>参考资料</a:t>
            </a:r>
            <a:endParaRPr lang="zh-CN" altLang="en-US" dirty="0"/>
          </a:p>
          <a:p>
            <a:pPr lvl="1"/>
            <a:r>
              <a:rPr lang="zh-CN" altLang="en-US" dirty="0"/>
              <a:t>https://morvanzhou.github.io/</a:t>
            </a:r>
            <a:endParaRPr lang="zh-CN" altLang="en-US" dirty="0"/>
          </a:p>
          <a:p>
            <a:pPr lvl="1"/>
            <a:r>
              <a:rPr lang="en-US" altLang="zh-CN" dirty="0"/>
              <a:t>https://scikit-learn.org/stable/</a:t>
            </a:r>
            <a:endParaRPr lang="en-US" altLang="zh-CN" dirty="0"/>
          </a:p>
          <a:p>
            <a:pPr lvl="1"/>
            <a:r>
              <a:rPr lang="en-US" altLang="zh-CN" dirty="0"/>
              <a:t>CS231N</a:t>
            </a:r>
            <a:endParaRPr lang="en-US" altLang="zh-CN" dirty="0"/>
          </a:p>
        </p:txBody>
      </p:sp>
      <p:pic>
        <p:nvPicPr>
          <p:cNvPr id="5" name="图片 4"/>
          <p:cNvPicPr>
            <a:picLocks noChangeAspect="1"/>
          </p:cNvPicPr>
          <p:nvPr/>
        </p:nvPicPr>
        <p:blipFill>
          <a:blip r:embed="rId1"/>
          <a:srcRect t="10071" r="37090"/>
          <a:stretch>
            <a:fillRect/>
          </a:stretch>
        </p:blipFill>
        <p:spPr>
          <a:xfrm>
            <a:off x="5503545" y="1058545"/>
            <a:ext cx="3424555" cy="5353685"/>
          </a:xfrm>
          <a:prstGeom prst="rect">
            <a:avLst/>
          </a:prstGeom>
        </p:spPr>
      </p:pic>
      <p:pic>
        <p:nvPicPr>
          <p:cNvPr id="7" name="图片 6"/>
          <p:cNvPicPr>
            <a:picLocks noChangeAspect="1"/>
          </p:cNvPicPr>
          <p:nvPr/>
        </p:nvPicPr>
        <p:blipFill>
          <a:blip r:embed="rId2"/>
          <a:stretch>
            <a:fillRect/>
          </a:stretch>
        </p:blipFill>
        <p:spPr>
          <a:xfrm>
            <a:off x="7988300" y="49530"/>
            <a:ext cx="1047750" cy="812800"/>
          </a:xfrm>
          <a:prstGeom prst="rect">
            <a:avLst/>
          </a:prstGeom>
        </p:spPr>
      </p:pic>
      <p:grpSp>
        <p:nvGrpSpPr>
          <p:cNvPr id="9" name="组合 8"/>
          <p:cNvGrpSpPr/>
          <p:nvPr/>
        </p:nvGrpSpPr>
        <p:grpSpPr>
          <a:xfrm>
            <a:off x="342265" y="3369945"/>
            <a:ext cx="4959350" cy="3042285"/>
            <a:chOff x="539" y="6011"/>
            <a:chExt cx="6663" cy="4087"/>
          </a:xfrm>
        </p:grpSpPr>
        <p:pic>
          <p:nvPicPr>
            <p:cNvPr id="6" name="图片 5"/>
            <p:cNvPicPr>
              <a:picLocks noChangeAspect="1"/>
            </p:cNvPicPr>
            <p:nvPr/>
          </p:nvPicPr>
          <p:blipFill>
            <a:blip r:embed="rId3"/>
            <a:srcRect t="27340" r="16725" b="31363"/>
            <a:stretch>
              <a:fillRect/>
            </a:stretch>
          </p:blipFill>
          <p:spPr>
            <a:xfrm>
              <a:off x="540" y="6011"/>
              <a:ext cx="6662" cy="1509"/>
            </a:xfrm>
            <a:prstGeom prst="rect">
              <a:avLst/>
            </a:prstGeom>
          </p:spPr>
        </p:pic>
        <p:pic>
          <p:nvPicPr>
            <p:cNvPr id="8" name="图片 7"/>
            <p:cNvPicPr>
              <a:picLocks noChangeAspect="1"/>
            </p:cNvPicPr>
            <p:nvPr/>
          </p:nvPicPr>
          <p:blipFill>
            <a:blip r:embed="rId4"/>
            <a:stretch>
              <a:fillRect/>
            </a:stretch>
          </p:blipFill>
          <p:spPr>
            <a:xfrm>
              <a:off x="539" y="7520"/>
              <a:ext cx="6663" cy="2578"/>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15240"/>
            <a:ext cx="9154160" cy="6260465"/>
          </a:xfrm>
          <a:prstGeom prst="rect">
            <a:avLst/>
          </a:prstGeom>
        </p:spPr>
      </p:pic>
      <p:sp>
        <p:nvSpPr>
          <p:cNvPr id="3" name="文本框 2"/>
          <p:cNvSpPr txBox="1"/>
          <p:nvPr/>
        </p:nvSpPr>
        <p:spPr>
          <a:xfrm>
            <a:off x="7620" y="6492875"/>
            <a:ext cx="5965190" cy="337185"/>
          </a:xfrm>
          <a:prstGeom prst="rect">
            <a:avLst/>
          </a:prstGeom>
          <a:noFill/>
        </p:spPr>
        <p:txBody>
          <a:bodyPr wrap="square" rtlCol="0" anchor="t">
            <a:spAutoFit/>
          </a:bodyPr>
          <a:p>
            <a:r>
              <a:rPr lang="zh-CN" altLang="en-US" sz="1600">
                <a:solidFill>
                  <a:schemeClr val="accent5"/>
                </a:solidFill>
                <a:latin typeface="Century Schoolbook" panose="02040604050505020304" charset="0"/>
                <a:cs typeface="Century Schoolbook" panose="02040604050505020304" charset="0"/>
              </a:rPr>
              <a:t>http://rodrigob.github.io/are_we_there_yet/build/#datasets</a:t>
            </a:r>
            <a:endParaRPr lang="zh-CN" altLang="en-US" sz="1600">
              <a:solidFill>
                <a:schemeClr val="accent5"/>
              </a:solidFill>
              <a:latin typeface="Century Schoolbook" panose="02040604050505020304" charset="0"/>
              <a:cs typeface="Century Schoolbook" panose="020406040505050203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p:txBody>
          <a:bodyPr/>
          <a:p>
            <a:r>
              <a:rPr lang="zh-CN" altLang="en-US"/>
              <a:t>数据的特征表示</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t>原始特征（raw features）</a:t>
            </a:r>
            <a:endParaRPr lang="zh-CN" altLang="en-US"/>
          </a:p>
        </p:txBody>
      </p:sp>
      <p:pic>
        <p:nvPicPr>
          <p:cNvPr id="5" name="图片 4"/>
          <p:cNvPicPr>
            <a:picLocks noChangeAspect="1"/>
          </p:cNvPicPr>
          <p:nvPr/>
        </p:nvPicPr>
        <p:blipFill>
          <a:blip r:embed="rId1"/>
          <a:stretch>
            <a:fillRect/>
          </a:stretch>
        </p:blipFill>
        <p:spPr>
          <a:xfrm>
            <a:off x="341630" y="1601470"/>
            <a:ext cx="8460000" cy="47548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341630" y="1691640"/>
            <a:ext cx="8460000" cy="4661697"/>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5" name="图片 4"/>
          <p:cNvPicPr>
            <a:picLocks noChangeAspect="1"/>
          </p:cNvPicPr>
          <p:nvPr/>
        </p:nvPicPr>
        <p:blipFill>
          <a:blip r:embed="rId1"/>
          <a:stretch>
            <a:fillRect/>
          </a:stretch>
        </p:blipFill>
        <p:spPr>
          <a:xfrm>
            <a:off x="341630" y="1606550"/>
            <a:ext cx="8460000" cy="474675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10.xml><?xml version="1.0" encoding="utf-8"?>
<p:tagLst xmlns:p="http://schemas.openxmlformats.org/presentationml/2006/main">
  <p:tag name="KSO_WM_TEMPLATE_CATEGORY" val="custom"/>
  <p:tag name="KSO_WM_TEMPLATE_INDEX" val="20202539"/>
</p:tagLst>
</file>

<file path=ppt/tags/tag11.xml><?xml version="1.0" encoding="utf-8"?>
<p:tagLst xmlns:p="http://schemas.openxmlformats.org/presentationml/2006/main">
  <p:tag name="KSO_WM_TEMPLATE_CATEGORY" val="custom"/>
  <p:tag name="KSO_WM_TEMPLATE_INDEX" val="20202539"/>
</p:tagLst>
</file>

<file path=ppt/tags/tag12.xml><?xml version="1.0" encoding="utf-8"?>
<p:tagLst xmlns:p="http://schemas.openxmlformats.org/presentationml/2006/main">
  <p:tag name="KSO_WM_TEMPLATE_CATEGORY" val="custom"/>
  <p:tag name="KSO_WM_TEMPLATE_INDEX" val="20202539"/>
</p:tagLst>
</file>

<file path=ppt/tags/tag13.xml><?xml version="1.0" encoding="utf-8"?>
<p:tagLst xmlns:p="http://schemas.openxmlformats.org/presentationml/2006/main">
  <p:tag name="KSO_WM_TEMPLATE_CATEGORY" val="custom"/>
  <p:tag name="KSO_WM_TEMPLATE_INDEX" val="20202539"/>
</p:tagLst>
</file>

<file path=ppt/tags/tag14.xml><?xml version="1.0" encoding="utf-8"?>
<p:tagLst xmlns:p="http://schemas.openxmlformats.org/presentationml/2006/main">
  <p:tag name="KSO_WM_TEMPLATE_CATEGORY" val="custom"/>
  <p:tag name="KSO_WM_TEMPLATE_INDEX" val="20202539"/>
</p:tagLst>
</file>

<file path=ppt/tags/tag15.xml><?xml version="1.0" encoding="utf-8"?>
<p:tagLst xmlns:p="http://schemas.openxmlformats.org/presentationml/2006/main">
  <p:tag name="KSO_WM_TEMPLATE_CATEGORY" val="custom"/>
  <p:tag name="KSO_WM_TEMPLATE_INDEX" val="20202539"/>
</p:tagLst>
</file>

<file path=ppt/tags/tag16.xml><?xml version="1.0" encoding="utf-8"?>
<p:tagLst xmlns:p="http://schemas.openxmlformats.org/presentationml/2006/main">
  <p:tag name="KSO_WM_UNIT_TABLE_BEAUTIFY" val="smartTable{fd1cdb1b-17c0-4b23-8d99-66879bdab653}"/>
</p:tagLst>
</file>

<file path=ppt/tags/tag17.xml><?xml version="1.0" encoding="utf-8"?>
<p:tagLst xmlns:p="http://schemas.openxmlformats.org/presentationml/2006/main">
  <p:tag name="KSO_WM_UNIT_TABLE_BEAUTIFY" val="smartTable{8a626030-8e05-4296-98cd-aa6d433c5acc}"/>
</p:tagLst>
</file>

<file path=ppt/tags/tag18.xml><?xml version="1.0" encoding="utf-8"?>
<p:tagLst xmlns:p="http://schemas.openxmlformats.org/presentationml/2006/main">
  <p:tag name="KSO_WM_UNIT_TABLE_BEAUTIFY" val="smartTable{8fddd771-d627-4c7a-8a75-8f2c4cb74e98}"/>
</p:tagLst>
</file>

<file path=ppt/tags/tag19.xml><?xml version="1.0" encoding="utf-8"?>
<p:tagLst xmlns:p="http://schemas.openxmlformats.org/presentationml/2006/main">
  <p:tag name="KSO_WM_UNIT_TABLE_BEAUTIFY" val="smartTable{3b864760-f54a-4a42-b4d6-1e32d6890e4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20.xml><?xml version="1.0" encoding="utf-8"?>
<p:tagLst xmlns:p="http://schemas.openxmlformats.org/presentationml/2006/main">
  <p:tag name="KSO_WM_UNIT_TABLE_BEAUTIFY" val="smartTable{3b864760-f54a-4a42-b4d6-1e32d6890e4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0**"/>
  <p:tag name="KSO_WM_UNIT_LAYERLEVEL" val="1"/>
  <p:tag name="KSO_WM_TAG_VERSION" val="1.0"/>
  <p:tag name="KSO_WM_BEAUTIFY_FLAG" val="#wm#"/>
  <p:tag name="KSO_WM_TEMPLATE_CATEGORY" val="custom"/>
  <p:tag name="KSO_WM_TEMPLATE_INDEX" val="20202539"/>
</p:tagLst>
</file>

<file path=ppt/tags/tag6.xml><?xml version="1.0" encoding="utf-8"?>
<p:tagLst xmlns:p="http://schemas.openxmlformats.org/presentationml/2006/main">
  <p:tag name="KSO_WM_TEMPLATE_CATEGORY" val="custom"/>
  <p:tag name="KSO_WM_TEMPLATE_INDEX" val="20202539"/>
</p:tagLst>
</file>

<file path=ppt/tags/tag7.xml><?xml version="1.0" encoding="utf-8"?>
<p:tagLst xmlns:p="http://schemas.openxmlformats.org/presentationml/2006/main">
  <p:tag name="KSO_WM_TEMPLATE_CATEGORY" val="custom"/>
  <p:tag name="KSO_WM_TEMPLATE_INDEX" val="20202539"/>
</p:tagLst>
</file>

<file path=ppt/tags/tag8.xml><?xml version="1.0" encoding="utf-8"?>
<p:tagLst xmlns:p="http://schemas.openxmlformats.org/presentationml/2006/main">
  <p:tag name="KSO_WM_TEMPLATE_CATEGORY" val="custom"/>
  <p:tag name="KSO_WM_TEMPLATE_INDEX" val="20202539"/>
</p:tagLst>
</file>

<file path=ppt/tags/tag9.xml><?xml version="1.0" encoding="utf-8"?>
<p:tagLst xmlns:p="http://schemas.openxmlformats.org/presentationml/2006/main">
  <p:tag name="KSO_WM_TEMPLATE_CATEGORY" val="custom"/>
  <p:tag name="KSO_WM_TEMPLATE_INDEX" val="20202539"/>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3415</Words>
  <Application>WPS 演示</Application>
  <PresentationFormat>全屏显示(4:3)</PresentationFormat>
  <Paragraphs>510</Paragraphs>
  <Slides>57</Slides>
  <Notes>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57</vt:i4>
      </vt:variant>
    </vt:vector>
  </HeadingPairs>
  <TitlesOfParts>
    <vt:vector size="75" baseType="lpstr">
      <vt:lpstr>Arial</vt:lpstr>
      <vt:lpstr>宋体</vt:lpstr>
      <vt:lpstr>Wingdings</vt:lpstr>
      <vt:lpstr>Century Schoolbook</vt:lpstr>
      <vt:lpstr>微软雅黑</vt:lpstr>
      <vt:lpstr>Calibri</vt:lpstr>
      <vt:lpstr>Wingdings 3</vt:lpstr>
      <vt:lpstr>思源宋体</vt:lpstr>
      <vt:lpstr>Wingdings 3</vt:lpstr>
      <vt:lpstr>Cambria</vt:lpstr>
      <vt:lpstr>汉仪旗黑-85S</vt:lpstr>
      <vt:lpstr>华文中宋</vt:lpstr>
      <vt:lpstr>Arial Unicode MS</vt:lpstr>
      <vt:lpstr>幼圆</vt:lpstr>
      <vt:lpstr>Bookman Old Style</vt:lpstr>
      <vt:lpstr>华文楷体</vt:lpstr>
      <vt:lpstr>Helvetica</vt:lpstr>
      <vt:lpstr>Origin</vt:lpstr>
      <vt:lpstr>模型评估与选择</vt:lpstr>
      <vt:lpstr>机器学习定义</vt:lpstr>
      <vt:lpstr>学习方法</vt:lpstr>
      <vt:lpstr>学习方法</vt:lpstr>
      <vt:lpstr>小  结</vt:lpstr>
      <vt:lpstr>数据的特征表示</vt:lpstr>
      <vt:lpstr>数据的特征表示</vt:lpstr>
      <vt:lpstr>学习方法</vt:lpstr>
      <vt:lpstr>学习方法</vt:lpstr>
      <vt:lpstr>学习方法</vt:lpstr>
      <vt:lpstr>学习方法</vt:lpstr>
      <vt:lpstr>学习方法</vt:lpstr>
      <vt:lpstr>学习方法</vt:lpstr>
      <vt:lpstr>数据的特征表示</vt:lpstr>
      <vt:lpstr>数据的特征表示</vt:lpstr>
      <vt:lpstr>文本特征</vt:lpstr>
      <vt:lpstr>文本特征</vt:lpstr>
      <vt:lpstr>数据的特征表示</vt:lpstr>
      <vt:lpstr>数据的特征表示</vt:lpstr>
      <vt:lpstr>模型评估</vt:lpstr>
      <vt:lpstr>评估方法</vt:lpstr>
      <vt:lpstr>评估方法</vt:lpstr>
      <vt:lpstr>评估方法</vt:lpstr>
      <vt:lpstr>评估方法</vt:lpstr>
      <vt:lpstr>评估方法</vt:lpstr>
      <vt:lpstr>评估方法</vt:lpstr>
      <vt:lpstr>评估方法</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小结</vt:lpstr>
      <vt:lpstr>模型选择</vt:lpstr>
      <vt:lpstr>常见的机器学习类型</vt:lpstr>
      <vt:lpstr>如何选择一个合适的模型？</vt:lpstr>
      <vt:lpstr>模型选择：偏差与方差</vt:lpstr>
      <vt:lpstr>模型选择：偏差与方差</vt:lpstr>
      <vt:lpstr>集成模型：有效的降低方差的方法</vt:lpstr>
      <vt:lpstr>计算学习理论（Computational Learning Theory）</vt:lpstr>
      <vt:lpstr>样本复杂度</vt:lpstr>
      <vt:lpstr>归纳偏好（inductive bias）</vt:lpstr>
      <vt:lpstr>归纳偏好（inductive bias）</vt:lpstr>
      <vt:lpstr>没有免费午餐定理（No Free Lunch Theorem，NFL）</vt:lpstr>
      <vt:lpstr>练习题/课后作业</vt:lpstr>
      <vt:lpstr>练习题/课后作业</vt:lpstr>
      <vt:lpstr>练习题/课后作业</vt:lpstr>
      <vt:lpstr>PowerPoint 演示文稿</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2124</cp:revision>
  <dcterms:created xsi:type="dcterms:W3CDTF">2009-03-19T21:17:00Z</dcterms:created>
  <dcterms:modified xsi:type="dcterms:W3CDTF">2020-03-26T02:01:19Z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